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1"/>
  </p:notesMasterIdLst>
  <p:sldIdLst>
    <p:sldId id="283" r:id="rId2"/>
    <p:sldId id="276" r:id="rId3"/>
    <p:sldId id="304" r:id="rId4"/>
    <p:sldId id="305" r:id="rId5"/>
    <p:sldId id="306" r:id="rId6"/>
    <p:sldId id="278" r:id="rId7"/>
    <p:sldId id="300" r:id="rId8"/>
    <p:sldId id="301" r:id="rId9"/>
    <p:sldId id="307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02" r:id="rId18"/>
    <p:sldId id="367" r:id="rId19"/>
    <p:sldId id="308" r:id="rId20"/>
    <p:sldId id="316" r:id="rId21"/>
    <p:sldId id="317" r:id="rId22"/>
    <p:sldId id="318" r:id="rId23"/>
    <p:sldId id="320" r:id="rId24"/>
    <p:sldId id="321" r:id="rId25"/>
    <p:sldId id="322" r:id="rId26"/>
    <p:sldId id="323" r:id="rId27"/>
    <p:sldId id="324" r:id="rId28"/>
    <p:sldId id="325" r:id="rId29"/>
    <p:sldId id="290" r:id="rId30"/>
    <p:sldId id="326" r:id="rId31"/>
    <p:sldId id="291" r:id="rId32"/>
    <p:sldId id="327" r:id="rId33"/>
    <p:sldId id="328" r:id="rId34"/>
    <p:sldId id="319" r:id="rId35"/>
    <p:sldId id="329" r:id="rId36"/>
    <p:sldId id="292" r:id="rId37"/>
    <p:sldId id="293" r:id="rId38"/>
    <p:sldId id="295" r:id="rId39"/>
    <p:sldId id="343" r:id="rId40"/>
    <p:sldId id="344" r:id="rId41"/>
    <p:sldId id="345" r:id="rId42"/>
    <p:sldId id="294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2" r:id="rId55"/>
    <p:sldId id="341" r:id="rId56"/>
    <p:sldId id="354" r:id="rId57"/>
    <p:sldId id="355" r:id="rId58"/>
    <p:sldId id="356" r:id="rId59"/>
    <p:sldId id="364" r:id="rId60"/>
    <p:sldId id="365" r:id="rId61"/>
    <p:sldId id="357" r:id="rId62"/>
    <p:sldId id="358" r:id="rId63"/>
    <p:sldId id="366" r:id="rId64"/>
    <p:sldId id="359" r:id="rId65"/>
    <p:sldId id="360" r:id="rId66"/>
    <p:sldId id="361" r:id="rId67"/>
    <p:sldId id="362" r:id="rId68"/>
    <p:sldId id="363" r:id="rId69"/>
    <p:sldId id="353" r:id="rId70"/>
    <p:sldId id="346" r:id="rId71"/>
    <p:sldId id="347" r:id="rId72"/>
    <p:sldId id="348" r:id="rId73"/>
    <p:sldId id="350" r:id="rId74"/>
    <p:sldId id="349" r:id="rId75"/>
    <p:sldId id="351" r:id="rId76"/>
    <p:sldId id="303" r:id="rId77"/>
    <p:sldId id="352" r:id="rId78"/>
    <p:sldId id="258" r:id="rId79"/>
    <p:sldId id="275" r:id="rId80"/>
  </p:sldIdLst>
  <p:sldSz cx="18288000" cy="10287000"/>
  <p:notesSz cx="6858000" cy="9144000"/>
  <p:embeddedFontLst>
    <p:embeddedFont>
      <p:font typeface="Montserrat" pitchFamily="2" charset="77"/>
      <p:regular r:id="rId82"/>
      <p:bold r:id="rId83"/>
      <p:italic r:id="rId84"/>
      <p:boldItalic r:id="rId85"/>
    </p:embeddedFont>
    <p:embeddedFont>
      <p:font typeface="Montserrat Medium" pitchFamily="2" charset="77"/>
      <p:regular r:id="rId86"/>
      <p:italic r:id="rId87"/>
    </p:embeddedFont>
    <p:embeddedFont>
      <p:font typeface="Poppins" pitchFamily="2" charset="77"/>
      <p:regular r:id="rId88"/>
      <p:bold r:id="rId89"/>
      <p:italic r:id="rId90"/>
      <p:boldItalic r:id="rId9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2" roundtripDataSignature="AMtx7mi4eBOs8MH37//hXQgIEVyJVbLL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74B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A945FD-D00B-4B4D-8DA3-D281A63BCF54}" v="62" dt="2025-04-13T13:55:43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89178" autoAdjust="0"/>
  </p:normalViewPr>
  <p:slideViewPr>
    <p:cSldViewPr snapToGrid="0">
      <p:cViewPr varScale="1">
        <p:scale>
          <a:sx n="75" d="100"/>
          <a:sy n="75" d="100"/>
        </p:scale>
        <p:origin x="75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3.fntdata"/><Relationship Id="rId89" Type="http://schemas.openxmlformats.org/officeDocument/2006/relationships/font" Target="fonts/font8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font" Target="fonts/font9.fntdata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2.fntdata"/><Relationship Id="rId88" Type="http://schemas.openxmlformats.org/officeDocument/2006/relationships/font" Target="fonts/font7.fntdata"/><Relationship Id="rId91" Type="http://schemas.openxmlformats.org/officeDocument/2006/relationships/font" Target="fonts/font10.fnt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5.fntdata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microsoft.com/office/2015/10/relationships/revisionInfo" Target="revisionInfo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6.fntdata"/><Relationship Id="rId61" Type="http://schemas.openxmlformats.org/officeDocument/2006/relationships/slide" Target="slides/slide60.xml"/><Relationship Id="rId82" Type="http://schemas.openxmlformats.org/officeDocument/2006/relationships/font" Target="fonts/font1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Montserrat" panose="00000500000000000000" pitchFamily="2" charset="0"/>
        <a:ea typeface="Montserrat" panose="00000500000000000000" pitchFamily="2" charset="0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FE61669-CD00-3873-6BCB-3F3F05876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09275251-17A1-7965-DD85-2808D21161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3E2AA48-95C4-BCA0-1AA5-63DB90212D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3610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D7CDA963-33D4-7D7C-8A4B-19C5D6B9B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0D7498F-D4F4-16A2-9629-BE6E9E8F35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B7D86B4-529C-9B4D-4172-6841D3DB799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4248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C9031A0-68B1-73FD-AE3B-B42D6B82B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8DE5A6C-A299-D2C6-2F12-F4CBC7AE34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E0013E4-E2AE-6FD3-7F14-C0F53FA23B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7418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0A403C05-BD72-6645-C06A-7429C1B92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D870C6D-7E4C-C70D-9EC9-13346CD991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6AB96D2-F985-1522-4C9E-853839AF8FC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6932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1059DF8F-0D60-407C-DC96-A6DC20B20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C934F4A-430C-0489-5A7E-22A699E4E6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D43732B-4003-A155-3C62-2C0F4E84D7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9802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58CE3832-AD5E-5597-73D2-85DF3D22A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1ED707AD-0A48-4E2E-FCD5-1C1B3D0F95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468A8BE-FD98-BF21-589E-815FD26606F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1836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73AB291-BA17-7C68-5ED8-3FC8A5E09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00960E2-808B-8D00-219A-44D33874A5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42AAD0ED-21DA-4AF4-388E-1BF3A69134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8626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3132A0B-C39C-DD89-B42F-67B06026D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A3E7AD4-C1FC-F020-FCAF-6B8AE99C89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31AC638-D9D7-123F-6004-41AC360ED4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4701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E81757F-B0C2-8A19-102A-9A06649A6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9585139E-DB55-1B75-BDA1-8889CB3AF9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9EF7A830-4866-6FE2-38D2-87327EEC68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540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E152883-D861-7EB5-23C5-8B312C3B0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850ACD5A-205E-A4E0-951F-7FE6F1B44D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9E854106-53C6-F592-7233-3425ADFCEB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61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DF99C494-B753-C5A8-4480-AD8FE0F56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>
            <a:extLst>
              <a:ext uri="{FF2B5EF4-FFF2-40B4-BE49-F238E27FC236}">
                <a16:creationId xmlns:a16="http://schemas.microsoft.com/office/drawing/2014/main" id="{38902EE8-2662-BAC9-3807-E320DD6F54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4:notes">
            <a:extLst>
              <a:ext uri="{FF2B5EF4-FFF2-40B4-BE49-F238E27FC236}">
                <a16:creationId xmlns:a16="http://schemas.microsoft.com/office/drawing/2014/main" id="{50FF2ADD-183B-953C-79F6-E4967FBDD6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06868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8129C83-B9E9-D56B-DAEF-C3433E751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0C52019-EDF7-C68C-ED19-9BDA8397B8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E262D0B-75B9-B30C-86F5-83CB1533FC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1205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CB4600A-FE91-A4D5-4349-89BF71D1B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2FF87E6-3EF9-037F-4075-BF7F3791EC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7B9A751-DF3C-64BF-CCF9-9D3943E132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32335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499F9E5-5148-7577-3A48-7E4D5321F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C08D9D64-D646-9C66-5D87-45F3CB4538B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BFF4FCD-4B1B-1EA9-C751-1938D0AE41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04924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8FF7F06-AC0F-B906-0A71-259524FE8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21A4C3A-0E8E-8A3F-FEC2-FDFE2C9885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93A6D4B6-0ACC-EFE4-D999-CB62599B03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9157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0B3C52C9-2595-3BDD-0712-5B1F9E8C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E9E5431-7C2A-261B-81D1-10678ACEC6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F63DBD05-C07B-B0B5-4F1D-7CDA56B082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60906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770F2E3-CB98-4D16-3479-44DA531C1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3F865DA-24A8-C196-85B8-EF383E65E75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A3F33A3B-3EB0-EA98-3417-12FB9E85360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37793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AACEBB5-A579-6DCF-D72F-EF5E724F7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63F60D4-379D-8EF1-777E-F9019903A5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D0B0AB5-074C-DD5C-A775-6DA942423D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83622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E2B45AF-22B2-95C8-0844-1A3A3BBCB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B641D56-6889-7385-CBBC-16D3BDEE9A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D784104-3338-0810-D0C6-68F9D80B9D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35634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BCDC5AB-0880-19CB-1F7E-1AE776740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9D56F0DE-6BB9-2A3B-B226-03A1F38C42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E174D709-4C88-87E8-6EF4-B24B83AAE1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22396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3ED646AD-FD9D-7DA6-CF05-0F30F628B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139B30B0-AEA9-A422-D768-997BFE2056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6F5024F-0E39-D563-98E8-8E46A589B0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799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476D7ADF-FECD-385A-65EF-C79B2095B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>
            <a:extLst>
              <a:ext uri="{FF2B5EF4-FFF2-40B4-BE49-F238E27FC236}">
                <a16:creationId xmlns:a16="http://schemas.microsoft.com/office/drawing/2014/main" id="{B949B3CA-AADE-28BF-DEF6-F6958E7217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4:notes">
            <a:extLst>
              <a:ext uri="{FF2B5EF4-FFF2-40B4-BE49-F238E27FC236}">
                <a16:creationId xmlns:a16="http://schemas.microsoft.com/office/drawing/2014/main" id="{80B714FA-38F3-BB6C-5EE9-D517198676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29713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E4BC992-8457-2A7F-5A7D-6E512225C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01BE19E6-3DEC-D860-75A2-439246CAEA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7B0F718-DD04-BB5D-C7E0-F59354B356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21475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6B8EC86-3FB8-461D-E29F-5472EBE76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529126AA-42F8-7A97-459A-2C25A788D0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4DD0CB5-E1A9-1DE2-A210-3133B69A4F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49695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151F147B-50D0-76EE-1DC4-B9087EC7C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7F75F18B-D940-9AAB-3C63-D32001AECA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1FEA410-C2FB-ABD7-A5D7-A0480E1473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88897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AEEC75C-CAFE-9E00-74B1-33347703E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0C4D73D2-59E0-0A92-7164-16FAC910AA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9F13153-8142-DE3E-B48A-3BCFC6139F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48952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EC5FCC9-64D3-46F7-7048-8981A5DA3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6873FBD8-8ACC-5846-8505-0C5AA131BC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F1076E51-10C6-22D8-8744-B7370E94A5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71803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F4CA98D-F154-258B-9C22-C5EF6072B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FBC40E5-6C8E-80EE-8FAD-677E8778C2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417B595-CF77-7400-33C9-691D3709B8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58693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B80EE8A-7C94-2050-0050-CF7CFDB41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F1DE63C-5DD6-4969-BF99-FED28901D6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134ED16-8CBA-9FC1-5588-D8EF43EFFD7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846283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077DAE05-B665-5CEA-5FD4-988805C5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5076A97-89FF-048A-EF30-2419A6EEEA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F9BBBBC8-B625-2348-DC93-40934DD964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57902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BC0F88A-C4A4-8F02-CA79-B20A25C70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BFB126E-949D-7143-E2AB-8700E20338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41D99B68-AF9D-EF9D-77BF-3DD532B6C0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767955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1F0D4C1-5161-0C81-CA5F-1460024B9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58D260B-F743-5758-E4A6-192F167741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A5A3445F-0C13-A569-01EC-41864C3FDC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8928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F3631E84-65C3-8EC6-EF73-CE549F1E0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>
            <a:extLst>
              <a:ext uri="{FF2B5EF4-FFF2-40B4-BE49-F238E27FC236}">
                <a16:creationId xmlns:a16="http://schemas.microsoft.com/office/drawing/2014/main" id="{58E69067-DF4C-DB23-CFF5-0928DB22E1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4:notes">
            <a:extLst>
              <a:ext uri="{FF2B5EF4-FFF2-40B4-BE49-F238E27FC236}">
                <a16:creationId xmlns:a16="http://schemas.microsoft.com/office/drawing/2014/main" id="{5411D43B-3BCD-BDFB-ED6E-21D001E73A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379765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2D3606C-C149-88AB-5FCC-A5AB2053B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2CA7831-2B13-1577-6886-80D64F06B6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591159E-2254-B4C3-4806-A17FF23F953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486439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00212B2-E5B4-80DC-9A90-F64A91D93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7DCF257F-E2AA-4741-9476-89C94C3A93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52C015A-19DE-8E33-A921-736CFB86BE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76861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158E3CFD-9AFF-2858-3FB6-562BEAA0A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08CC7D2-42E6-EE2E-48B5-5A3EE9EDAA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C29E5F1-9A70-9444-666A-D4DF7184554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19514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85995670-96B2-0BE7-579C-A1055ADA4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20499702-8823-9224-438B-1D318747BF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2AC0A3D-E9FE-FA2E-7B10-1501D1DAB7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61842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938BDA7-07EB-52DF-7717-E907E9D93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EC77D90-FB52-77B2-7373-F25174ABDD4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9E515B0-3286-85D0-364A-040F31105D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85624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E0287B37-BD07-0038-CA5D-33C5E87D8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1046BCC3-590E-46B9-3EED-5C580CC7C5D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9A9721A-1EB4-0315-2DEE-DFEE4315B0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35837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B001B05-DCA2-EDEF-0E10-1D8C6FCC9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8D1061E-404E-E94A-5FA8-02D60651DE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CF52756C-22A7-6DC4-8F60-11F497577D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470458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5EAED6C0-E508-BD15-DB8C-BEA5A6029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F126319-3AAA-DE28-4372-FAB3967106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43897673-1C54-F5B0-822D-C4D46A95BC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539702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5B9DFEF0-35E0-5AB9-1BFD-5F8F7F841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6AD474B2-D479-48CA-690C-429E257FE6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AC1A768-FDB5-A8C0-9966-CCF98E96E9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420114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397BDDAB-DE81-E60C-2CB8-A85CB2C88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E30FC9E-B84C-1EA2-6EE5-D7478EB705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C7B377C-FD95-933D-9022-0891B62B1F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8981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>
          <a:extLst>
            <a:ext uri="{FF2B5EF4-FFF2-40B4-BE49-F238E27FC236}">
              <a16:creationId xmlns:a16="http://schemas.microsoft.com/office/drawing/2014/main" id="{7EA16C04-FE7B-FA0C-E37C-C0DD9BDDE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>
            <a:extLst>
              <a:ext uri="{FF2B5EF4-FFF2-40B4-BE49-F238E27FC236}">
                <a16:creationId xmlns:a16="http://schemas.microsoft.com/office/drawing/2014/main" id="{927C7799-7E8E-A86E-BB45-95340DCC41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p4:notes">
            <a:extLst>
              <a:ext uri="{FF2B5EF4-FFF2-40B4-BE49-F238E27FC236}">
                <a16:creationId xmlns:a16="http://schemas.microsoft.com/office/drawing/2014/main" id="{5C335143-295E-0D0C-F86E-3A64DDE679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306473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A91D91D-9A7F-B691-C329-5611CEC85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7CFAE98-ACA2-AE9F-AA14-563CC4272A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56579FAB-91A1-7648-A6C3-281737740ED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57676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72E678D9-22F1-9681-C237-CAA4DACF2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FF7588F-AFB5-11F2-CC11-ABDF8ECBA8A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921F9C8-3E55-1C0C-4E94-A0A36635B3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428058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F8BFCD1D-DA06-DFA2-8308-76287B424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EBB10D6-023F-992A-6976-88ABB65586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B865CAC-5AA9-4C63-1579-2212ED08A9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88747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35A365CA-2011-C85E-A0C9-AE054F696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73C00158-A8E8-DA41-21CA-C4A5379D65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EE319F26-9A82-3117-D664-854CD8EAF8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28678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D9434BD8-8892-06B7-66C8-C47406AC0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62AA4F6-E059-E646-579C-4CF10467BE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5D0DA2AE-F2CF-42EE-BCD6-B7D73205453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284555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E14AA43-EEE8-3C23-E016-C770214BE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3825E1B0-1312-173D-0876-DD4ACA4974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B378120-E61A-2EA2-68FB-5AC6E2DDA2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23647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5551D51-378F-E8B6-8836-631A69ED3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E696F772-ECCF-3261-7138-F10276156E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5E267DD6-0D1B-845D-E183-3293D5B476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533147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882A46E8-7B59-8787-6F32-D648C9BF0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4EB1E09-9A6E-1B39-3F5C-8FFFB963DB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B625AD2-F475-BF51-5725-74BBED6C3D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2548485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8FA7A40C-2083-AC0B-27AD-97AF972F7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785EAE6D-A18E-FA4F-8E17-DD8AD83690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E8191DDE-466C-71ED-9124-11C5D648D5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593369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64183165-4575-CB7A-9E06-CBF92E4E2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EFBDBD3-553C-B335-17C4-A6FE6EF837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14DADC73-2243-6F53-1F51-7B8D4906B03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0324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341C7416-B1DA-E5BF-A1DF-F3CB3E6DC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5AEC1C1-7F59-C8C5-71AA-C780761E0B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0A419BD4-520C-292E-9901-2ADEE76ED7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623947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5DB6795A-BD92-B7DE-9A96-D27C29FFA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7C55AF27-8811-F2DB-D229-23AF418E54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C02DBCC3-E93C-AA63-B213-4292A9C8E8C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708872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1493FB1-527E-C071-C362-8834AD59F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8CEDE29D-F907-C7E6-069D-DF32E0BD88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DD06F28-D32D-D044-4772-328337F79E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598154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8E50808-D7DD-DFE6-6844-E46B17050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DAADF450-4924-0EF2-2E5D-2E094B9518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1EBD9FF8-9605-E438-2085-EB173CB4504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544216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1DC32CA-7CC0-CFEA-45BA-5BB88BDC1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0C4079BC-C690-7B10-E847-78FDC91A9C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7A352418-22A5-3C1A-96F4-F4447CFC3E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084756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6471A8B3-C996-505C-B8FD-B0C0FC88D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6F54DA47-2CF2-1588-9B04-49401CCBD9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D04F203-826A-B429-76F4-E38FAE8B9E9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969102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5B31E56D-E123-166F-4C6B-87DA5887F3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2263D8E1-6219-D8C0-60C8-A7370719B7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3A9FAE0A-0D7E-3A3F-CE4D-3A40D52CE9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176619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755AD2F4-C434-10D4-C8B0-F24196021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2A72141-F3C5-6F38-9443-C16B85E162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645B4AA-E4C9-19EB-859D-77D8BB4554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044140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31B43872-434E-35C5-6266-C365DD56B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D67407C-F668-94B2-FBC9-AB58C3CD16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42084EC9-5928-3C41-501A-B6FBD8CE9DC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131608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957EEC9-073B-20F6-509A-1C45C9C29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FEE5F3E-7721-4553-DE71-9DA40D12CD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C120A737-1B43-2B7A-9B65-8784E1FBAF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262299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BB2A5B92-AE61-3F0C-3800-997C60D7E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A98FF7A-A2B4-0C53-8421-A9D4D23366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4314C35-51F8-20F8-0B53-A4E94597F5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2236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1F8042AA-24E8-8B82-E584-D03EBB496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FF833E17-980E-824B-3963-5757A67552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AB1C467D-C12B-05AB-C24F-96161E8319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281771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1FAFA14-B6AD-3A6E-ECD1-1682E7E66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4FB0E796-828C-F6D7-B10B-E6CCA505D6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E81AA1E1-48FB-E6C4-2EAA-D43BF8E8F1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519983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CA7BFDC4-3952-E4FE-297B-8206EF7E61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BDC9C81-FC32-A932-50B6-314C5FB0394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8DF0DB7-6C83-BFD2-BA2B-EEE81A1F06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693936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288E6BAD-29BB-00D4-D336-59E3FEAFE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04A093A9-EC2E-1E53-F857-39BB4E9336B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BA02F1EA-78DA-D03D-843E-56E57D1039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7838405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12A3036-1015-3ADA-0443-CF05DBD22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B0AD7901-26A1-A874-EF13-97741B8897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66B307D6-2812-D140-6F94-B58BA66D51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2690560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AC9D4439-E6CE-693B-3D32-196369ACE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53C0C603-3EAE-8CB2-6054-98081DCEBE8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F18FADAC-AB99-DB4C-36CD-33205A24E5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677476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22E71B95-FCCC-1A0A-0CCB-5F7D8B9E9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13B46716-D72B-B3FD-ED74-B6045827EB9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2B845F09-B9F7-B9E8-5105-D2CBE9AC6E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234637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78D575A-1CA9-DA06-BDCF-5C1CE44BC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AC752C9D-F40B-B176-C78E-C57B0B48DF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871F8CCC-9F51-72A0-E7F6-94A8CE9D3B0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25128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4FE47D6E-6583-F6E1-C67A-959CD8211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569C77F6-AFB7-C427-58E4-A4A00A3EA4B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5F3EB940-B440-7127-63C6-9B538BFA725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507097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" name="Google Shape;12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24" name="Google Shape;5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956051DD-57D4-4A76-F9B3-752BA31AD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20975FAD-C505-2930-1EDC-17111AE338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DDE63AF3-40D4-3F38-F9CB-5A7DF1F2FE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0556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>
          <a:extLst>
            <a:ext uri="{FF2B5EF4-FFF2-40B4-BE49-F238E27FC236}">
              <a16:creationId xmlns:a16="http://schemas.microsoft.com/office/drawing/2014/main" id="{7FF4C99A-A953-E273-F6E7-07312FAC9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>
            <a:extLst>
              <a:ext uri="{FF2B5EF4-FFF2-40B4-BE49-F238E27FC236}">
                <a16:creationId xmlns:a16="http://schemas.microsoft.com/office/drawing/2014/main" id="{59F34BCE-57E2-2702-C2C9-25B531C27B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:notes">
            <a:extLst>
              <a:ext uri="{FF2B5EF4-FFF2-40B4-BE49-F238E27FC236}">
                <a16:creationId xmlns:a16="http://schemas.microsoft.com/office/drawing/2014/main" id="{1F60F0AC-E4B4-9BEF-1E52-F8AAFCA41F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397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7.jp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6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239416"/>
            <a:ext cx="18310097" cy="8599075"/>
          </a:xfrm>
          <a:custGeom>
            <a:avLst/>
            <a:gdLst/>
            <a:ahLst/>
            <a:cxnLst/>
            <a:rect l="l" t="t" r="r" b="b"/>
            <a:pathLst>
              <a:path w="24413463" h="11465433" extrusionOk="0">
                <a:moveTo>
                  <a:pt x="24384000" y="0"/>
                </a:moveTo>
                <a:lnTo>
                  <a:pt x="0" y="0"/>
                </a:lnTo>
                <a:lnTo>
                  <a:pt x="0" y="7139432"/>
                </a:lnTo>
                <a:lnTo>
                  <a:pt x="24413463" y="11465433"/>
                </a:lnTo>
                <a:lnTo>
                  <a:pt x="24384000" y="0"/>
                </a:lnTo>
                <a:close/>
              </a:path>
            </a:pathLst>
          </a:custGeom>
          <a:solidFill>
            <a:srgbClr val="04273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-22122" y="1"/>
            <a:ext cx="18310097" cy="8599075"/>
          </a:xfrm>
          <a:custGeom>
            <a:avLst/>
            <a:gdLst/>
            <a:ahLst/>
            <a:cxnLst/>
            <a:rect l="l" t="t" r="r" b="b"/>
            <a:pathLst>
              <a:path w="24413463" h="11465433" extrusionOk="0">
                <a:moveTo>
                  <a:pt x="0" y="0"/>
                </a:moveTo>
                <a:lnTo>
                  <a:pt x="24413463" y="0"/>
                </a:lnTo>
                <a:lnTo>
                  <a:pt x="24413463" y="11465433"/>
                </a:lnTo>
                <a:lnTo>
                  <a:pt x="0" y="114654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11322" b="-1132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2932" y="-2748078"/>
            <a:ext cx="18285047" cy="12045315"/>
          </a:xfrm>
          <a:custGeom>
            <a:avLst/>
            <a:gdLst/>
            <a:ahLst/>
            <a:cxnLst/>
            <a:rect l="l" t="t" r="r" b="b"/>
            <a:pathLst>
              <a:path w="24380062" h="16060420" extrusionOk="0">
                <a:moveTo>
                  <a:pt x="0" y="0"/>
                </a:moveTo>
                <a:lnTo>
                  <a:pt x="24380062" y="0"/>
                </a:lnTo>
                <a:lnTo>
                  <a:pt x="24380062" y="16060420"/>
                </a:lnTo>
                <a:lnTo>
                  <a:pt x="0" y="160604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33" r="-3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8997388" y="6921727"/>
            <a:ext cx="10906393" cy="4314340"/>
          </a:xfrm>
          <a:custGeom>
            <a:avLst/>
            <a:gdLst/>
            <a:ahLst/>
            <a:cxnLst/>
            <a:rect l="l" t="t" r="r" b="b"/>
            <a:pathLst>
              <a:path w="10906393" h="4314340" extrusionOk="0">
                <a:moveTo>
                  <a:pt x="0" y="0"/>
                </a:moveTo>
                <a:lnTo>
                  <a:pt x="10906393" y="0"/>
                </a:lnTo>
                <a:lnTo>
                  <a:pt x="10906393" y="4314340"/>
                </a:lnTo>
                <a:lnTo>
                  <a:pt x="0" y="43143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-231099" y="1"/>
            <a:ext cx="18526125" cy="8648509"/>
          </a:xfrm>
          <a:custGeom>
            <a:avLst/>
            <a:gdLst/>
            <a:ahLst/>
            <a:cxnLst/>
            <a:rect l="l" t="t" r="r" b="b"/>
            <a:pathLst>
              <a:path w="24701500" h="11531346" extrusionOk="0">
                <a:moveTo>
                  <a:pt x="29845" y="0"/>
                </a:moveTo>
                <a:lnTo>
                  <a:pt x="24701500" y="0"/>
                </a:lnTo>
                <a:lnTo>
                  <a:pt x="24701500" y="7180326"/>
                </a:lnTo>
                <a:lnTo>
                  <a:pt x="0" y="11531346"/>
                </a:lnTo>
                <a:lnTo>
                  <a:pt x="29845" y="0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9000">
                <a:schemeClr val="lt1"/>
              </a:gs>
              <a:gs pos="100000">
                <a:srgbClr val="FFFFFF">
                  <a:alpha val="49803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-667601" y="5213118"/>
            <a:ext cx="19698026" cy="6635938"/>
          </a:xfrm>
          <a:custGeom>
            <a:avLst/>
            <a:gdLst/>
            <a:ahLst/>
            <a:cxnLst/>
            <a:rect l="l" t="t" r="r" b="b"/>
            <a:pathLst>
              <a:path w="19698026" h="6635938" extrusionOk="0">
                <a:moveTo>
                  <a:pt x="0" y="0"/>
                </a:moveTo>
                <a:lnTo>
                  <a:pt x="19698026" y="0"/>
                </a:lnTo>
                <a:lnTo>
                  <a:pt x="19698026" y="6635938"/>
                </a:lnTo>
                <a:lnTo>
                  <a:pt x="0" y="66359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899401" y="5985354"/>
            <a:ext cx="3146775" cy="512064"/>
          </a:xfrm>
          <a:custGeom>
            <a:avLst/>
            <a:gdLst/>
            <a:ahLst/>
            <a:cxnLst/>
            <a:rect l="l" t="t" r="r" b="b"/>
            <a:pathLst>
              <a:path w="4195699" h="682752" extrusionOk="0">
                <a:moveTo>
                  <a:pt x="0" y="341376"/>
                </a:moveTo>
                <a:cubicBezTo>
                  <a:pt x="0" y="152908"/>
                  <a:pt x="152908" y="0"/>
                  <a:pt x="341376" y="0"/>
                </a:cubicBezTo>
                <a:lnTo>
                  <a:pt x="3854323" y="0"/>
                </a:lnTo>
                <a:cubicBezTo>
                  <a:pt x="4042918" y="0"/>
                  <a:pt x="4195699" y="152908"/>
                  <a:pt x="4195699" y="341376"/>
                </a:cubicBezTo>
                <a:cubicBezTo>
                  <a:pt x="4195699" y="529844"/>
                  <a:pt x="4042791" y="682752"/>
                  <a:pt x="3854323" y="682752"/>
                </a:cubicBezTo>
                <a:lnTo>
                  <a:pt x="341376" y="682752"/>
                </a:lnTo>
                <a:cubicBezTo>
                  <a:pt x="152908" y="682752"/>
                  <a:pt x="0" y="529971"/>
                  <a:pt x="0" y="341376"/>
                </a:cubicBezTo>
                <a:close/>
              </a:path>
            </a:pathLst>
          </a:custGeom>
          <a:solidFill>
            <a:srgbClr val="137DA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chemeClr val="bg1"/>
                </a:solidFill>
                <a:latin typeface="Montserrat" panose="00000500000000000000" pitchFamily="2" charset="0"/>
                <a:ea typeface="Calibri"/>
                <a:cs typeface="Calibri"/>
                <a:sym typeface="Calibri"/>
              </a:rPr>
              <a:t>Webinar </a:t>
            </a:r>
            <a:endParaRPr sz="2400" dirty="0">
              <a:solidFill>
                <a:schemeClr val="bg1"/>
              </a:solidFill>
              <a:latin typeface="Montserrat" panose="00000500000000000000" pitchFamily="2" charset="0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94;p1">
            <a:extLst>
              <a:ext uri="{FF2B5EF4-FFF2-40B4-BE49-F238E27FC236}">
                <a16:creationId xmlns:a16="http://schemas.microsoft.com/office/drawing/2014/main" id="{8DA5C398-F5DC-1EC3-18CE-D509E42E088C}"/>
              </a:ext>
            </a:extLst>
          </p:cNvPr>
          <p:cNvSpPr txBox="1"/>
          <p:nvPr/>
        </p:nvSpPr>
        <p:spPr>
          <a:xfrm>
            <a:off x="749996" y="1521643"/>
            <a:ext cx="15417374" cy="4222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6000" b="1" dirty="0">
                <a:solidFill>
                  <a:srgbClr val="042844"/>
                </a:solidFill>
                <a:latin typeface="Montserrat"/>
                <a:sym typeface="Montserrat"/>
              </a:rPr>
              <a:t>AI Application for Finance</a:t>
            </a:r>
            <a:br>
              <a:rPr lang="en-US" sz="60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r>
              <a:rPr lang="en-GB" sz="4200" b="0" i="0" u="none" strike="noStrike" dirty="0">
                <a:solidFill>
                  <a:srgbClr val="000000"/>
                </a:solidFill>
                <a:effectLst/>
              </a:rPr>
              <a:t>Boosting Efficiency Through AI, Automation &amp; Programming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noProof="0" dirty="0">
              <a:latin typeface="Montserrat" panose="00000500000000000000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ED234850-CF11-804A-FAD8-9BAE809DDA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05E50C8-357B-C26A-304E-1437CFB1B68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6C7C7416-A769-A417-D73F-B69B41B3302A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369FE98-1BCF-3B5B-EF65-B0A962F19ADD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AEB23F1-F39D-E964-2CFF-20C076322F27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4123C09-CE3E-EF31-4B79-B216D39005CE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A15800F7-811E-7850-B969-13B815CE9242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Today’s Learning Objectives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EF06A92-D26D-5B89-8393-9AAA98A74B8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61AE3CF1-832E-686A-ADA4-6C71A12E2A1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7E9980F7-1126-CA52-34EB-76EC5A6BBAAB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lvl="1">
              <a:lnSpc>
                <a:spcPct val="161916"/>
              </a:lnSpc>
            </a:pP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Understand the benefits of integrating AI into financial workflows.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Identify common cases where AI can automate and enhance tasks.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Recognize popular AI tools and platforms suitable for finance and accounting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Differentiate between VBA and Python for different types of automation tasks.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Select an appropriate languages based on the complexity of the project.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Access resources for continuing to develop AI-driven automation skills.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59867052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C30EB632-5F2B-C7E4-42E7-4D7678EE9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EAF62C1-BD9D-21BD-7DDA-57A4AA758B1E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4D1C942-2A28-B985-2C1E-2EC5421DE730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B973C41A-5D7B-067F-0E36-2955210FC8A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28C9DC20-16D1-AE34-81AC-A23B49EDC211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9C07706E-C9FC-33BE-06ED-115A1D4ADFAF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EA7749A-7296-CBA6-B1D4-79F6B388A72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Let’s begin…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50C169E-00EC-4890-1087-C1BCEE47132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5CACCFE6-3D2D-C02D-78FC-6EBD8C6CCAE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37D0C859-E8F4-23D8-65E0-C1D398855017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5658795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7D086EC2-3869-C3DE-4B79-196D5AAE7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231373D-2CD9-C799-F501-0C0AF11E5D73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DECE7C7A-F4AD-3BE6-60F8-CFA71EE07251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A2CDA1BB-A0A3-9614-7753-B4380698813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C029932-94B9-2D99-52B7-E55D4CF22BA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56E7D788-87BB-33E9-C821-5BD46B9DCE0F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A2846EA-3667-0602-9984-9A4BE4A929F5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Short History of AI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1E2261DB-A37C-51CF-17E3-7B166302C951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032A5E8B-E6BC-9C62-38B7-6C333761056E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368A8E4-9618-929E-0429-7A871D1241F3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1956: Term "Artificial Intelligence" coined at Dartmouth Conference</a:t>
            </a:r>
          </a:p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1980s: Expert Systems become popular in business</a:t>
            </a:r>
          </a:p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2012: Deep Learning breakthroughs with neural networks</a:t>
            </a:r>
          </a:p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2018: Introduction of large language models (e.g., GPT-2)</a:t>
            </a:r>
          </a:p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2022-2023: AI becomes mainstream with ChatGPT, Copilot, Bard</a:t>
            </a:r>
          </a:p>
        </p:txBody>
      </p:sp>
    </p:spTree>
    <p:extLst>
      <p:ext uri="{BB962C8B-B14F-4D97-AF65-F5344CB8AC3E}">
        <p14:creationId xmlns:p14="http://schemas.microsoft.com/office/powerpoint/2010/main" val="991815943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15955B1-DA21-2944-6961-250AA0986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16F958A-747F-7DA5-B3A7-73081E4A1EB6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87078C5-9D5E-4016-53A7-BE25A82A011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6FDC585-D0B3-47AD-01E4-76923E4AD0BE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473BE750-9771-D335-B3FA-AAC8556FFA15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E63A3691-A524-40DC-8097-BC01FD7BA22E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22863C7E-ED8C-E716-DF0D-9FF0FD0AEA94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Different Types of AI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85143F38-93F2-2C19-ADB4-D4DF81A34D6B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5B1CB07E-8FC4-7375-92A0-7324CE3D8BA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205B2566-DEE4-40A5-C180-B5107E472638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Narrow AI (Weak AI):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Designed for specific tasks (e.g., Excel formula suggestions)</a:t>
            </a:r>
          </a:p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General AI (Strong AI):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Hypothetical - AI that can perform any intellectual task a human can</a:t>
            </a:r>
          </a:p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Superintelligent AI: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Future concept - AI surpassing human intelligence</a:t>
            </a:r>
          </a:p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Current Focus: Narrow AI for practical applications in modelling and analysis</a:t>
            </a:r>
          </a:p>
        </p:txBody>
      </p:sp>
    </p:spTree>
    <p:extLst>
      <p:ext uri="{BB962C8B-B14F-4D97-AF65-F5344CB8AC3E}">
        <p14:creationId xmlns:p14="http://schemas.microsoft.com/office/powerpoint/2010/main" val="385437337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A8CE18DD-C5E9-C82A-0FC4-D7C2C8087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B69783E-3047-3297-AA50-6B4398E3449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8993373E-337D-C949-EF75-E7F77DF4EC76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969B52F-1589-4CEC-64C9-F575FCAA58E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E7249AB-61DC-55E5-B142-2E0F483D839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258BA00-295F-CF15-8462-16D86C4A32E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7B33571-49CB-0D7E-66D1-212A70A7D1DA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Different Types of Models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C7C2DAD4-55B4-FD72-B2E8-5726B505AFB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3272979B-61F7-F390-02B0-31BCDC10A62D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DB8EEDFF-7FE8-639A-D763-24046197658A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Predictive Models: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Forecast future outcomes based on historical data (e.g., financial forecasting)</a:t>
            </a:r>
          </a:p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Classification Models: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Categorize data into groups (e.g., property types)</a:t>
            </a:r>
          </a:p>
          <a:p>
            <a:pPr>
              <a:lnSpc>
                <a:spcPct val="161916"/>
              </a:lnSpc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Clustering Models: </a:t>
            </a:r>
            <a:b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Group similar data points without labels (e.g., customer segmentation)</a:t>
            </a:r>
          </a:p>
        </p:txBody>
      </p:sp>
    </p:spTree>
    <p:extLst>
      <p:ext uri="{BB962C8B-B14F-4D97-AF65-F5344CB8AC3E}">
        <p14:creationId xmlns:p14="http://schemas.microsoft.com/office/powerpoint/2010/main" val="38226218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2D2F7192-415A-30C1-D796-CC57EC09F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8924A90-11DD-E5F0-B24C-13B8CAB5EDF7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FE049B4F-51E3-7C50-DF03-02FA82D9A5C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AAC7F24-7508-C834-A81E-D9351B99981A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899443E9-7661-B3F1-F29C-EDC50D45BD70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92002555-1AD1-1E16-7E90-0981E9EC7FD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5C468675-78AE-6F15-A9A5-2E83569236CC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Generative AI Models: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5FACF5A-DB14-3248-E91F-21145144BCC9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985F115E-D6C0-F42E-7AED-C92F994B5DEF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4DC7BAB2-5083-A4C3-A04B-708645B1592D}"/>
              </a:ext>
            </a:extLst>
          </p:cNvPr>
          <p:cNvSpPr txBox="1"/>
          <p:nvPr/>
        </p:nvSpPr>
        <p:spPr>
          <a:xfrm>
            <a:off x="740827" y="2582259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Create new content (text, images, code)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Examples: ChatGPT (text), DALL-E (images), GitHub Copilot (code)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Used for writing, brainstorming, coding, and automating content generation</a:t>
            </a:r>
          </a:p>
        </p:txBody>
      </p:sp>
    </p:spTree>
    <p:extLst>
      <p:ext uri="{BB962C8B-B14F-4D97-AF65-F5344CB8AC3E}">
        <p14:creationId xmlns:p14="http://schemas.microsoft.com/office/powerpoint/2010/main" val="307825161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D130DC1C-1F6B-C334-4BE3-8403D167D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B520248A-CB41-294D-0842-B8109ADC7BE6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08A0B5D2-F7C9-3159-AABB-40BCAFC6E347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B41B281-E184-C803-ABA2-0F98BF40AF64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4A5568E3-EE3A-4E95-F5E8-30854CCF5EA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566818E3-90D3-DFF0-83C4-E35EB6F6A96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579BF1D-0C62-F595-D72E-D5AA34438C92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are LLMs (Large Language Models)?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FA3996D-540E-0593-C035-61DC22E0BC9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395505C-70D0-A0F0-540F-251AAB0987C3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5005113F-D456-7D03-035C-E8C021C3D315}"/>
              </a:ext>
            </a:extLst>
          </p:cNvPr>
          <p:cNvSpPr txBox="1"/>
          <p:nvPr/>
        </p:nvSpPr>
        <p:spPr>
          <a:xfrm>
            <a:off x="816888" y="2728613"/>
            <a:ext cx="1680634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24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Training: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LLMs are trained on massive datasets (books, websites, articles)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Learn patterns, grammar, facts, and reasoning structures</a:t>
            </a:r>
          </a:p>
          <a:p>
            <a:pPr>
              <a:lnSpc>
                <a:spcPct val="161916"/>
              </a:lnSpc>
            </a:pPr>
            <a:r>
              <a:rPr lang="en-US" sz="24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Architecture: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Based on deep learning neural networks, especially "transformers"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Millions to billions of parameters adjust to capture language patterns</a:t>
            </a:r>
          </a:p>
          <a:p>
            <a:pPr>
              <a:lnSpc>
                <a:spcPct val="161916"/>
              </a:lnSpc>
            </a:pPr>
            <a:r>
              <a:rPr lang="en-US" sz="24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Working: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Predict the next word in a sequence based on the input prompt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Generate coherent text, answer questions, and even write code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Examples: GPT-4, Bard, Claude</a:t>
            </a:r>
          </a:p>
        </p:txBody>
      </p:sp>
    </p:spTree>
    <p:extLst>
      <p:ext uri="{BB962C8B-B14F-4D97-AF65-F5344CB8AC3E}">
        <p14:creationId xmlns:p14="http://schemas.microsoft.com/office/powerpoint/2010/main" val="3357351388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8EF93590-0249-DE54-D6EF-4CB10816A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0360A76-688C-1E57-288F-0A761E872934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9E6FFC0-95E8-F6E7-62E6-2FD8D90E0B26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969B1C8-8F32-8ED4-31CE-8EB2B015AF2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40B59E6-A7E3-0F43-B8C1-BC81540D899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65533C0-BC00-2B4F-315D-93B0F3B21353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295277AF-71CD-230F-FB22-D5746B0BF812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Popular Use Cases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39EAEF90-BCFA-3970-3368-CF14D9066F6B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FBCE9A5E-7BB0-17CB-4B57-EC4F13075585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BBB7A35-21CB-FB7A-3DC0-F37BA2DB58EA}"/>
              </a:ext>
            </a:extLst>
          </p:cNvPr>
          <p:cNvSpPr txBox="1"/>
          <p:nvPr/>
        </p:nvSpPr>
        <p:spPr>
          <a:xfrm>
            <a:off x="816888" y="3157335"/>
            <a:ext cx="15743912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Automated Data Cleaning and Formatting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Financial Forecasting and Scenario Analysis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Data Extraction and Scraping (e.g., companies house, exchange rates)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Automating Report Generation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Integrating Real-Time External Data (APIs)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72829964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2354D720-9CD0-5AAF-BF30-6060FDEE9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DF6A103-498C-B77E-73AD-73102F5E813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A5A58B15-1799-45CA-C303-EDBC13E0CBC4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CAB85ED-BE81-04AE-7B78-61856F3F078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24375599-4BC5-CA88-53EE-88CD52FDE096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12851AA-D912-389E-C92E-B7F5A103DF59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51D8AAEB-E002-60CD-9B2D-630703BF52A0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The Primary Toolkit for AI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C877CFA-DB1A-2C2A-0FAE-260D22926C8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0D5DCFD-BB45-5B81-13C9-22FEEAF994A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25E2613D-B5B8-87AF-D2F4-F08DBA09A577}"/>
              </a:ext>
            </a:extLst>
          </p:cNvPr>
          <p:cNvSpPr txBox="1"/>
          <p:nvPr/>
        </p:nvSpPr>
        <p:spPr>
          <a:xfrm>
            <a:off x="816888" y="3157335"/>
            <a:ext cx="15743912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F6A8DEE-731C-45A7-C187-4C2930FAD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06476"/>
              </p:ext>
            </p:extLst>
          </p:nvPr>
        </p:nvGraphicFramePr>
        <p:xfrm>
          <a:off x="816888" y="3757596"/>
          <a:ext cx="15773400" cy="324612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397656">
                  <a:extLst>
                    <a:ext uri="{9D8B030D-6E8A-4147-A177-3AD203B41FA5}">
                      <a16:colId xmlns:a16="http://schemas.microsoft.com/office/drawing/2014/main" val="4105070899"/>
                    </a:ext>
                  </a:extLst>
                </a:gridCol>
                <a:gridCol w="4489044">
                  <a:extLst>
                    <a:ext uri="{9D8B030D-6E8A-4147-A177-3AD203B41FA5}">
                      <a16:colId xmlns:a16="http://schemas.microsoft.com/office/drawing/2014/main" val="933345296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2358926838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1593587576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/>
                        <a:t>Pillar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/>
                        <a:t>What it does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/>
                        <a:t>Finance Value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/>
                        <a:t>Enterprise Value</a:t>
                      </a:r>
                    </a:p>
                  </a:txBody>
                  <a:tcPr marL="137160" marR="137160" marT="68580" marB="68580" anchor="ctr"/>
                </a:tc>
                <a:extLst>
                  <a:ext uri="{0D108BD9-81ED-4DB2-BD59-A6C34878D82A}">
                    <a16:rowId xmlns:a16="http://schemas.microsoft.com/office/drawing/2014/main" val="662379403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Generative AI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dirty="0"/>
                        <a:t>Creates narratives, summaries &amp; documentation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Faster reporting, less admin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Clearer communication across teams</a:t>
                      </a:r>
                    </a:p>
                  </a:txBody>
                  <a:tcPr marL="137160" marR="137160" marT="68580" marB="68580" anchor="ctr"/>
                </a:tc>
                <a:extLst>
                  <a:ext uri="{0D108BD9-81ED-4DB2-BD59-A6C34878D82A}">
                    <a16:rowId xmlns:a16="http://schemas.microsoft.com/office/drawing/2014/main" val="348155383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Machine Learning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Predicts outcomes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Better forecasting, risk control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Stronger operational planning</a:t>
                      </a:r>
                    </a:p>
                  </a:txBody>
                  <a:tcPr marL="137160" marR="137160" marT="68580" marB="68580" anchor="ctr"/>
                </a:tc>
                <a:extLst>
                  <a:ext uri="{0D108BD9-81ED-4DB2-BD59-A6C34878D82A}">
                    <a16:rowId xmlns:a16="http://schemas.microsoft.com/office/drawing/2014/main" val="1007892805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RAG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dirty="0"/>
                        <a:t>Uses your internal documents to answer accurately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Improved governance &amp; consistency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dirty="0"/>
                        <a:t>Enables the querying of internal data quickly</a:t>
                      </a:r>
                    </a:p>
                  </a:txBody>
                  <a:tcPr marL="137160" marR="137160" marT="68580" marB="68580" anchor="ctr"/>
                </a:tc>
                <a:extLst>
                  <a:ext uri="{0D108BD9-81ED-4DB2-BD59-A6C34878D82A}">
                    <a16:rowId xmlns:a16="http://schemas.microsoft.com/office/drawing/2014/main" val="1172090364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Agentic AI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Takes action &amp; automates workflows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/>
                        <a:t>Reduced cost, faster processes</a:t>
                      </a:r>
                    </a:p>
                  </a:txBody>
                  <a:tcPr marL="137160" marR="137160" marT="68580" marB="68580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2100" dirty="0"/>
                        <a:t>Scalable operations, fewer bottlenecks</a:t>
                      </a:r>
                    </a:p>
                  </a:txBody>
                  <a:tcPr marL="137160" marR="137160" marT="68580" marB="68580" anchor="ctr"/>
                </a:tc>
                <a:extLst>
                  <a:ext uri="{0D108BD9-81ED-4DB2-BD59-A6C34878D82A}">
                    <a16:rowId xmlns:a16="http://schemas.microsoft.com/office/drawing/2014/main" val="525070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1063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1CFC622-9153-70C4-0DA2-2AB90C8C8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1291A32-2CDE-1959-4CD0-DE887E7CE708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3570EC6-8E34-F1D8-B424-33B0D98204E4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09774A3-94D5-9867-F0E4-3454AD2C18FF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D027CC7F-EFD0-FA40-660C-C07F80EF5947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970B542-FB97-25D5-C8ED-243FB457BAE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06C1838-4BE9-50DF-0CB6-A509EF30C90D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Popular AI Tools for Modellers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AAD0E13-1470-8D38-3DF5-CEA18DE5B005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841D5402-04AF-9FB2-D88C-158FF84E1CB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5E3C7F60-64B5-F51C-8787-968FA3E62675}"/>
              </a:ext>
            </a:extLst>
          </p:cNvPr>
          <p:cNvSpPr txBox="1"/>
          <p:nvPr/>
        </p:nvSpPr>
        <p:spPr>
          <a:xfrm>
            <a:off x="795946" y="2763008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endParaRPr lang="en-US" sz="24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ChatGPT / OpenAI API: Write, debug and enhance Excel formulas and VBA scripts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Microsoft Copilot: Built into Excel, helps with formula writing and automation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Zapier + AI Extensions: Automate workflows between Excel, Google Sheets, and APIs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Google Bard/</a:t>
            </a:r>
            <a:r>
              <a:rPr lang="en-US" sz="2400" dirty="0" err="1">
                <a:solidFill>
                  <a:srgbClr val="042844"/>
                </a:solidFill>
                <a:latin typeface="Montserrat"/>
                <a:sym typeface="Montserrat"/>
              </a:rPr>
              <a:t>Colab</a:t>
            </a: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 &amp; Gemini: Data analysis and quick script writing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2400" dirty="0" err="1">
                <a:solidFill>
                  <a:srgbClr val="042844"/>
                </a:solidFill>
                <a:latin typeface="Montserrat"/>
                <a:sym typeface="Montserrat"/>
              </a:rPr>
              <a:t>Anthropic’s</a:t>
            </a: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 Claud: Data analysis and interactive Artifacts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endParaRPr lang="en-US" sz="24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endParaRPr lang="en-US" sz="24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24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0897346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0">
          <a:extLst>
            <a:ext uri="{FF2B5EF4-FFF2-40B4-BE49-F238E27FC236}">
              <a16:creationId xmlns:a16="http://schemas.microsoft.com/office/drawing/2014/main" id="{6FE5B517-FE9B-BA83-7D84-2842CBCE2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>
            <a:extLst>
              <a:ext uri="{FF2B5EF4-FFF2-40B4-BE49-F238E27FC236}">
                <a16:creationId xmlns:a16="http://schemas.microsoft.com/office/drawing/2014/main" id="{5F03ED31-56BA-7A21-DD04-F5437C03EA01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4">
            <a:extLst>
              <a:ext uri="{FF2B5EF4-FFF2-40B4-BE49-F238E27FC236}">
                <a16:creationId xmlns:a16="http://schemas.microsoft.com/office/drawing/2014/main" id="{9081F5AC-45B3-59FE-6B23-81166D651C2F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4">
            <a:extLst>
              <a:ext uri="{FF2B5EF4-FFF2-40B4-BE49-F238E27FC236}">
                <a16:creationId xmlns:a16="http://schemas.microsoft.com/office/drawing/2014/main" id="{2D34B5BA-432D-077C-EA6C-A5AB64002F5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4">
            <a:extLst>
              <a:ext uri="{FF2B5EF4-FFF2-40B4-BE49-F238E27FC236}">
                <a16:creationId xmlns:a16="http://schemas.microsoft.com/office/drawing/2014/main" id="{45CC6348-868C-06CF-653D-B9457303E33B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>
            <a:extLst>
              <a:ext uri="{FF2B5EF4-FFF2-40B4-BE49-F238E27FC236}">
                <a16:creationId xmlns:a16="http://schemas.microsoft.com/office/drawing/2014/main" id="{822B5783-7744-3C10-0D31-A217BED62A86}"/>
              </a:ext>
            </a:extLst>
          </p:cNvPr>
          <p:cNvSpPr txBox="1"/>
          <p:nvPr/>
        </p:nvSpPr>
        <p:spPr>
          <a:xfrm>
            <a:off x="740824" y="2447468"/>
            <a:ext cx="13092134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42844"/>
                </a:solidFill>
                <a:latin typeface="Montserrat"/>
              </a:rPr>
              <a:t>What we’ll be learning: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Automating Excel tasks with VBA &amp; AI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Integrating AI APIs into your models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Python for data modelling and analysis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Real-world workflows with Google </a:t>
            </a:r>
            <a:r>
              <a:rPr lang="en-US" sz="3200" dirty="0" err="1">
                <a:solidFill>
                  <a:srgbClr val="042844"/>
                </a:solidFill>
                <a:latin typeface="Montserrat"/>
                <a:sym typeface="Montserrat"/>
              </a:rPr>
              <a:t>Colab</a:t>
            </a: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Analyzing Excel data using Claud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AI Concepts: RAG, Agents and </a:t>
            </a:r>
            <a:r>
              <a:rPr lang="en-US" sz="3200" dirty="0" err="1">
                <a:solidFill>
                  <a:srgbClr val="042844"/>
                </a:solidFill>
                <a:latin typeface="Montserrat"/>
                <a:sym typeface="Montserrat"/>
              </a:rPr>
              <a:t>Ollama</a:t>
            </a: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  <p:sp>
        <p:nvSpPr>
          <p:cNvPr id="166" name="Google Shape;166;p4">
            <a:extLst>
              <a:ext uri="{FF2B5EF4-FFF2-40B4-BE49-F238E27FC236}">
                <a16:creationId xmlns:a16="http://schemas.microsoft.com/office/drawing/2014/main" id="{3D4BE692-EF6F-125C-11D2-CC42792B17C9}"/>
              </a:ext>
            </a:extLst>
          </p:cNvPr>
          <p:cNvSpPr/>
          <p:nvPr/>
        </p:nvSpPr>
        <p:spPr>
          <a:xfrm>
            <a:off x="740824" y="2910389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>
            <a:extLst>
              <a:ext uri="{FF2B5EF4-FFF2-40B4-BE49-F238E27FC236}">
                <a16:creationId xmlns:a16="http://schemas.microsoft.com/office/drawing/2014/main" id="{5B937BE8-F6E5-46B7-B368-34BE3266F3A8}"/>
              </a:ext>
            </a:extLst>
          </p:cNvPr>
          <p:cNvSpPr txBox="1"/>
          <p:nvPr/>
        </p:nvSpPr>
        <p:spPr>
          <a:xfrm>
            <a:off x="816888" y="1588938"/>
            <a:ext cx="6402039" cy="107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Agenda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68" name="Google Shape;168;p4">
            <a:extLst>
              <a:ext uri="{FF2B5EF4-FFF2-40B4-BE49-F238E27FC236}">
                <a16:creationId xmlns:a16="http://schemas.microsoft.com/office/drawing/2014/main" id="{C74B7DBB-560E-EE04-17F6-ABB7DD391DD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>
            <a:extLst>
              <a:ext uri="{FF2B5EF4-FFF2-40B4-BE49-F238E27FC236}">
                <a16:creationId xmlns:a16="http://schemas.microsoft.com/office/drawing/2014/main" id="{5AAF2872-76FB-7C4A-8A14-39772DC2F545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4255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97A085D-3F3A-D618-724E-A79A0905A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AD27DEE-1391-2D81-F1E1-7C3EFE059D15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D28C6262-D3D3-283B-6E0F-C1DA43A12E8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A0E0451-BDA7-B587-89C1-D2E12BCEF54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BFFEC08-62A6-CDED-1FF2-DDB7BC0A6B1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AE9BB7A-AF30-5FCC-0349-6EE317D070B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DC9773E3-E370-D53F-B931-9453EF59C99D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Main Languages for Automation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6DEE083-73B0-8A27-BF10-384C2D1614B2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0E17B7B-AB5A-F6D9-27FC-87D879F33E66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0F4579A-34F5-0FC9-98E8-E921C64A7DC2}"/>
              </a:ext>
            </a:extLst>
          </p:cNvPr>
          <p:cNvSpPr txBox="1"/>
          <p:nvPr/>
        </p:nvSpPr>
        <p:spPr>
          <a:xfrm>
            <a:off x="816888" y="3246044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VBA (Visual Basic for Applications)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Best for: Deep Excel integration, small-scale automations, integrating within tools like Microsoft Excel</a:t>
            </a:r>
          </a:p>
          <a:p>
            <a:pPr>
              <a:lnSpc>
                <a:spcPct val="161916"/>
              </a:lnSpc>
            </a:pPr>
            <a:b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Python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Best for: Larger datasets, advanced analytics, working outside Excel</a:t>
            </a:r>
            <a:b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lang="en-US" sz="24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JavaScript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Best for: Excel on the web, modern automation, cloud integrations, web apps such as artifacts</a:t>
            </a:r>
          </a:p>
          <a:p>
            <a:pPr>
              <a:lnSpc>
                <a:spcPct val="161916"/>
              </a:lnSpc>
            </a:pPr>
            <a:endParaRPr lang="en-US" sz="24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84399821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F69336B-7165-5EBA-459B-ADFECD971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81175C0-7B8D-420D-4DCA-5AAC957E2609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4948F37-3AE0-57A6-1CEE-8A84439440E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DB3C6B7-C71A-B784-0535-7785AB7D2E3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1A3602B-B714-7335-80EC-51DA9A2F2BF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101EC59-E06B-883F-0A2D-892B2BC6045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A65A86D2-28BA-D870-B65A-72ADBE4A840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When to Use Which Language?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EACC531-D3A6-CB7A-1011-160C457E46E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9DACA11D-7FF3-6E46-412A-4F9706822EB5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45C6C520-054B-610B-7879-35CD0628A87B}"/>
              </a:ext>
            </a:extLst>
          </p:cNvPr>
          <p:cNvSpPr txBox="1"/>
          <p:nvPr/>
        </p:nvSpPr>
        <p:spPr>
          <a:xfrm>
            <a:off x="795946" y="2763008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endParaRPr lang="en-US" sz="24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499A149-6180-B328-86D7-40B7531925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883145"/>
              </p:ext>
            </p:extLst>
          </p:nvPr>
        </p:nvGraphicFramePr>
        <p:xfrm>
          <a:off x="740827" y="3543940"/>
          <a:ext cx="15340520" cy="4781468"/>
        </p:xfrm>
        <a:graphic>
          <a:graphicData uri="http://schemas.openxmlformats.org/drawingml/2006/table">
            <a:tbl>
              <a:tblPr/>
              <a:tblGrid>
                <a:gridCol w="7670260">
                  <a:extLst>
                    <a:ext uri="{9D8B030D-6E8A-4147-A177-3AD203B41FA5}">
                      <a16:colId xmlns:a16="http://schemas.microsoft.com/office/drawing/2014/main" val="1686061702"/>
                    </a:ext>
                  </a:extLst>
                </a:gridCol>
                <a:gridCol w="7670260">
                  <a:extLst>
                    <a:ext uri="{9D8B030D-6E8A-4147-A177-3AD203B41FA5}">
                      <a16:colId xmlns:a16="http://schemas.microsoft.com/office/drawing/2014/main" val="2013344507"/>
                    </a:ext>
                  </a:extLst>
                </a:gridCol>
              </a:tblGrid>
              <a:tr h="1195367">
                <a:tc>
                  <a:txBody>
                    <a:bodyPr/>
                    <a:lstStyle/>
                    <a:p>
                      <a:r>
                        <a:rPr lang="en-GB" sz="2400" b="1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Use Case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Best Language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686884"/>
                  </a:ext>
                </a:extLst>
              </a:tr>
              <a:tr h="1195367">
                <a:tc>
                  <a:txBody>
                    <a:bodyPr/>
                    <a:lstStyle/>
                    <a:p>
                      <a:r>
                        <a:rPr lang="en-GB" sz="2400" b="0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Small, in-Excel automations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u="none" strike="noStrike" cap="none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VBA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6267607"/>
                  </a:ext>
                </a:extLst>
              </a:tr>
              <a:tr h="1195367">
                <a:tc>
                  <a:txBody>
                    <a:bodyPr/>
                    <a:lstStyle/>
                    <a:p>
                      <a:r>
                        <a:rPr lang="en-GB" sz="2400" b="0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Cloud-based, team collaborations, Web Apps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JavaScript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6578164"/>
                  </a:ext>
                </a:extLst>
              </a:tr>
              <a:tr h="1195367">
                <a:tc>
                  <a:txBody>
                    <a:bodyPr/>
                    <a:lstStyle/>
                    <a:p>
                      <a:r>
                        <a:rPr lang="en-GB" sz="2400" b="0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Heavy/Complex data analysis, APIs, Machine Learning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u="none" strike="noStrike" cap="none" dirty="0">
                          <a:solidFill>
                            <a:srgbClr val="042844"/>
                          </a:solidFill>
                          <a:latin typeface="Montserrat"/>
                          <a:sym typeface="Arial"/>
                        </a:rPr>
                        <a:t>Python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0474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186296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F428FC8-00FD-AA13-7447-0FC5CB7C43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E6ED073-7FA4-FEF0-9CCE-07872B10B651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4AAF391-AEEC-7177-EF6A-12CCB6FCA236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39F0173-860D-2597-23BE-0DAE8C8B8BC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608E7AB-D03A-F960-F3C5-0295CC2DE8D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91321DB-064D-4B5F-E68D-12EB5B04401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FD6B714-51BA-5118-5B9E-3F1F682A308B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C04FF8A5-5488-BD81-D0EF-C26DA662547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68EA7A91-5813-BA4D-00D5-A3AC4DA4D854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95F1D090-2982-95FF-3293-587DB4501AAC}"/>
              </a:ext>
            </a:extLst>
          </p:cNvPr>
          <p:cNvSpPr txBox="1"/>
          <p:nvPr/>
        </p:nvSpPr>
        <p:spPr>
          <a:xfrm>
            <a:off x="795946" y="2763007"/>
            <a:ext cx="14126284" cy="6595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Getting started with VBA Macros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3200" b="1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Developer Tab: 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r>
              <a:rPr lang="en-GB" sz="2400" dirty="0">
                <a:solidFill>
                  <a:srgbClr val="042844"/>
                </a:solidFill>
                <a:latin typeface="Montserrat"/>
              </a:rPr>
              <a:t>Enable it if hidden (File &gt; Options &gt; Customize Ribbon)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Record Macro: 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r>
              <a:rPr lang="en-GB" sz="2400" dirty="0">
                <a:solidFill>
                  <a:srgbClr val="042844"/>
                </a:solidFill>
                <a:latin typeface="Montserrat"/>
              </a:rPr>
              <a:t>Developer &gt; Record Macro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r>
              <a:rPr lang="en-GB" sz="2400" dirty="0">
                <a:solidFill>
                  <a:srgbClr val="042844"/>
                </a:solidFill>
                <a:latin typeface="Montserrat"/>
              </a:rPr>
              <a:t>Perform the steps you want to automate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Stop Recording: Developer &gt; Stop Recording…. Let’s see a demo</a:t>
            </a:r>
          </a:p>
          <a:p>
            <a:pPr>
              <a:lnSpc>
                <a:spcPct val="161916"/>
              </a:lnSpc>
            </a:pPr>
            <a:endParaRPr lang="en-US" sz="24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47881232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B1D915DA-1BB6-FD44-6322-E370A8E61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FF87B945-AA17-2EAA-F4C2-481D194DA3C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A8182DAB-8186-1D68-4434-5C6481AECEA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7D3DB531-1171-7294-6B10-8C0AA0077B1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72DC02F6-88DA-1BCF-4052-0864B623F30C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F7835253-CEF2-3020-57FC-75C806E5A04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BB96958-C0DA-7040-5A8B-BB9227899EC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EBAD8A6-8B3D-57EA-F553-2A2E5FA9D65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F2ED8CDE-64EB-8442-FF51-5B28B13D3DBB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32C3F48A-A138-4FDA-BFD3-1A8DC9BBE556}"/>
              </a:ext>
            </a:extLst>
          </p:cNvPr>
          <p:cNvSpPr txBox="1"/>
          <p:nvPr/>
        </p:nvSpPr>
        <p:spPr>
          <a:xfrm>
            <a:off x="816888" y="2393357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Debugging Macros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3200" b="1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Debugging = Finding and fixing errors in your VBA code</a:t>
            </a:r>
          </a:p>
          <a:p>
            <a:pPr algn="l"/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Common errors: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Typing mistakes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Wrong references to cells or ranges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Logic errors (code runs but results are wrong)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Debugging helps your macro run reliably and correctly</a:t>
            </a:r>
            <a:endParaRPr lang="en-US" sz="24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93407739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6D9FAC4-F41A-BD9E-23A7-12E30EB9E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D00F6A0-CBD6-4300-9AB6-8BF314E7B5F7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2F94107D-7F44-BC89-4E3E-32946D616C9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5C16F60-C313-0C4A-E6FB-303E5BC9E0E7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98E8215-D2BE-BE9A-14D7-46E9D2287A1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AEEA449-8BD0-D53E-F12A-A85826217C4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20FF3F9B-285C-B3A2-951A-34F9A382075B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0B6789EA-A0C1-B3B8-3205-F4AC2F825541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F5292EF6-6DD1-159D-80A3-8CC1A4EF493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A425B95B-DBE0-9690-D813-A576481E74DC}"/>
              </a:ext>
            </a:extLst>
          </p:cNvPr>
          <p:cNvSpPr txBox="1"/>
          <p:nvPr/>
        </p:nvSpPr>
        <p:spPr>
          <a:xfrm>
            <a:off x="740827" y="3110742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Useful Shortcut Keys for Debugging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3200" b="1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Debugging = Finding and fixing errors in your VBA code</a:t>
            </a:r>
          </a:p>
          <a:p>
            <a:pPr algn="l"/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Common errors:</a:t>
            </a:r>
            <a:br>
              <a:rPr lang="en-GB" sz="2400" dirty="0">
                <a:solidFill>
                  <a:srgbClr val="042844"/>
                </a:solidFill>
                <a:latin typeface="Montserrat"/>
              </a:rPr>
            </a:br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F5: Run the macro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F8: Step through code line-by-line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Shift + F8: Step over a procedure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Ctrl + Break: Stop the macro execution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42844"/>
                </a:solidFill>
                <a:latin typeface="Montserrat"/>
              </a:rPr>
              <a:t>Ctrl + G: Open the Immediate Window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042844"/>
              </a:solidFill>
              <a:latin typeface="Montserra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6406323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452E3275-6B0C-1D7B-9939-BC3C1F775B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8503413-DB8D-C735-CF6C-F446227DCCB9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0FD4A7D-7DC2-BB45-38AA-1CC146F2791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7D0C1FBC-FA69-73D9-36C4-C8B3776BE91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6554912-C316-32F4-0E38-F41D8C56C74B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2E0DD11D-1833-9BC6-AB86-F42885981E81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C98DE14-409B-2184-7989-381CCA33F481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12AF8B1-7BCE-A2B8-0DE2-1DF649B7C7A1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2994621-3423-2083-87F3-A2379D1CA77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284753AF-E594-7217-C367-D9FDD81DADFF}"/>
              </a:ext>
            </a:extLst>
          </p:cNvPr>
          <p:cNvSpPr txBox="1"/>
          <p:nvPr/>
        </p:nvSpPr>
        <p:spPr>
          <a:xfrm>
            <a:off x="795946" y="2763008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Adding Breakpoints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3200" b="1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What is a Breakpoint?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A marker that pauses code execution at a specific line</a:t>
            </a:r>
          </a:p>
          <a:p>
            <a:pPr algn="l"/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How to Add a Breakpoint: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Click on the left margin next to the code line</a:t>
            </a:r>
          </a:p>
          <a:p>
            <a:pPr algn="l"/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Or press F9 on the line you want to break at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Purpose: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Examine variables and code behaviour before errors happen</a:t>
            </a:r>
            <a:endParaRPr lang="en-US" sz="24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15466711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2349D7BB-CA74-334E-FA66-BABC8A2CC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669BB848-8260-3ECB-7FE2-871BB87392B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5110610-48A6-5920-74AC-2738EA4A145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D291C0E-87C8-62F0-C858-7FE5423A8D1E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F8A66DE-8710-ACDB-AB35-0EC4A27750C7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6494264B-B88A-71F5-EF20-DD86DD4D8E98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EC85AA6C-240D-F56A-5917-6F3F3A864461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3BDEFED-F84B-EE0A-962D-DFE40B6CE54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4354135-3EE2-6740-AEB3-E623C3C051A5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3FAC1512-2620-7759-8D4A-71231E717220}"/>
              </a:ext>
            </a:extLst>
          </p:cNvPr>
          <p:cNvSpPr txBox="1"/>
          <p:nvPr/>
        </p:nvSpPr>
        <p:spPr>
          <a:xfrm>
            <a:off x="795946" y="2763008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Using the Debug Window (Immediate Window)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3200" b="1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Immediate Window: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Send quick commands while paused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Check values (e.g., ?Range("A1").Value)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Set variable values during a pause</a:t>
            </a:r>
          </a:p>
          <a:p>
            <a:pPr algn="l"/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Access:</a:t>
            </a:r>
          </a:p>
          <a:p>
            <a:pPr algn="l"/>
            <a:r>
              <a:rPr lang="en-GB" sz="2400" dirty="0">
                <a:solidFill>
                  <a:srgbClr val="042844"/>
                </a:solidFill>
                <a:latin typeface="Montserrat"/>
              </a:rPr>
              <a:t>Press Ctrl + G or View &gt; Immediate Window</a:t>
            </a:r>
          </a:p>
          <a:p>
            <a:pPr algn="l"/>
            <a:endParaRPr lang="en-GB" sz="3200" dirty="0">
              <a:solidFill>
                <a:srgbClr val="04284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15319373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583ECC56-E043-1F55-9C35-0982A8437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7BA5C3D-E929-C690-0EC2-42A5A68C08E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DDA92F0-814B-AD56-F121-39A10EBC096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0E07497-EEED-3985-D53A-8A3BE5E5C67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A80D7F6A-5956-6394-D37F-5C0AEA8C028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FFE9400E-2E99-BAD3-40B8-AC83DB57DFC6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10ADC52-A919-7457-2909-9B7FDFE52D66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4633437-5176-307A-842D-AF8EB8A8BDAD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F9089A6-0361-9CB7-038A-BF1F8E61519D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8301925-EF02-78A1-39BD-F4B7505E68B7}"/>
              </a:ext>
            </a:extLst>
          </p:cNvPr>
          <p:cNvSpPr txBox="1"/>
          <p:nvPr/>
        </p:nvSpPr>
        <p:spPr>
          <a:xfrm>
            <a:off x="816888" y="3385244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Watches - Monitoring Variables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r>
              <a:rPr lang="en-GB" sz="2400" dirty="0">
                <a:solidFill>
                  <a:srgbClr val="042844"/>
                </a:solidFill>
                <a:latin typeface="Montserrat"/>
              </a:rPr>
              <a:t>What are Watches?</a:t>
            </a: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Monitors that track a variable's value while stepping through code</a:t>
            </a:r>
          </a:p>
          <a:p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How to Add a Watch:</a:t>
            </a: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Right-click a variable &gt; Add Watch</a:t>
            </a: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See its current value and when it changes</a:t>
            </a:r>
          </a:p>
          <a:p>
            <a:endParaRPr lang="en-GB" sz="2400" dirty="0">
              <a:solidFill>
                <a:srgbClr val="042844"/>
              </a:solidFill>
              <a:latin typeface="Montserrat"/>
            </a:endParaRP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Why Use Watches?</a:t>
            </a:r>
          </a:p>
          <a:p>
            <a:r>
              <a:rPr lang="en-GB" sz="2400" dirty="0">
                <a:solidFill>
                  <a:srgbClr val="042844"/>
                </a:solidFill>
                <a:latin typeface="Montserrat"/>
              </a:rPr>
              <a:t>Find out exactly when and where things go wrong</a:t>
            </a:r>
          </a:p>
          <a:p>
            <a:endParaRPr lang="en-GB" sz="3200" dirty="0">
              <a:solidFill>
                <a:srgbClr val="04284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17166798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07C721A-2BCD-094F-0B9F-C7FC267E1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DD3BECFE-3240-B619-97D3-A9D99D321034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713977E-9E51-DD85-CF2D-0CDFF51BB84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AAA9531A-64A6-4D93-5160-C3FB23A2AB2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2795A767-D538-D63B-004A-3B403BB7FFE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1F871C04-9561-CACB-AA22-2E7382CE8613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12ED0866-195A-F9A7-9AC7-32D798F5163D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Excel and VBA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45F596B1-5C28-0407-9560-1F2AC553D3D3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2EE1010-85B5-16C6-4210-DAF23C04DD40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AF0FCDF2-7A46-AD43-88BE-9AF99295A314}"/>
              </a:ext>
            </a:extLst>
          </p:cNvPr>
          <p:cNvSpPr txBox="1"/>
          <p:nvPr/>
        </p:nvSpPr>
        <p:spPr>
          <a:xfrm>
            <a:off x="816888" y="3148827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  <a:t>Exercise 1</a:t>
            </a: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GB" sz="3200" dirty="0">
              <a:solidFill>
                <a:srgbClr val="042844"/>
              </a:solidFill>
              <a:latin typeface="Montserrat"/>
            </a:endParaRP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Record a simple macro 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Spot and fix an error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Use breakpoints and watches to debug</a:t>
            </a:r>
          </a:p>
          <a:p>
            <a:br>
              <a:rPr lang="en-US" sz="3200" b="1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GB" sz="3200" dirty="0">
              <a:solidFill>
                <a:srgbClr val="04284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177427670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BAD6A8A0-C84C-DD98-1906-0B575BF32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BE2379F1-324A-9F64-7156-5055694109E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71AEC0-23FC-9FD9-7493-D0C0912697C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91F43C4-445C-06ED-7A80-4B1B8C72F2AD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35C001FC-FF94-3F68-793E-DB0C4827CF5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76F31E4-DD53-A5E2-70B4-8BA3D309534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E5D3C149-F633-559C-C21A-A59A20E524A5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Using AI to Write and Debug VBA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14826F6-B461-A05F-8728-405E07AC0E1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4BAD720E-CA06-7410-B9D5-DA9B4A97BCBE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0A2FCD39-3C4D-92CF-14AD-C8483BEAE725}"/>
              </a:ext>
            </a:extLst>
          </p:cNvPr>
          <p:cNvSpPr txBox="1"/>
          <p:nvPr/>
        </p:nvSpPr>
        <p:spPr>
          <a:xfrm>
            <a:off x="740827" y="4051765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F3CF4E65-4027-D21C-D924-C91596E54E2F}"/>
              </a:ext>
            </a:extLst>
          </p:cNvPr>
          <p:cNvSpPr txBox="1"/>
          <p:nvPr/>
        </p:nvSpPr>
        <p:spPr>
          <a:xfrm>
            <a:off x="740827" y="2830143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Now for some AI</a:t>
            </a:r>
          </a:p>
        </p:txBody>
      </p:sp>
    </p:spTree>
    <p:extLst>
      <p:ext uri="{BB962C8B-B14F-4D97-AF65-F5344CB8AC3E}">
        <p14:creationId xmlns:p14="http://schemas.microsoft.com/office/powerpoint/2010/main" val="91999398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B4DE315C-E4C5-9611-96CC-91F4405C2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>
            <a:extLst>
              <a:ext uri="{FF2B5EF4-FFF2-40B4-BE49-F238E27FC236}">
                <a16:creationId xmlns:a16="http://schemas.microsoft.com/office/drawing/2014/main" id="{D0EF93B8-CE90-CF0B-1A5F-740435ECFBCC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4">
            <a:extLst>
              <a:ext uri="{FF2B5EF4-FFF2-40B4-BE49-F238E27FC236}">
                <a16:creationId xmlns:a16="http://schemas.microsoft.com/office/drawing/2014/main" id="{DC4BFD41-5A39-6E67-FD0E-0836233ACE7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4">
            <a:extLst>
              <a:ext uri="{FF2B5EF4-FFF2-40B4-BE49-F238E27FC236}">
                <a16:creationId xmlns:a16="http://schemas.microsoft.com/office/drawing/2014/main" id="{6802C6B9-8F39-7B96-D726-09D3724BD2E4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4">
            <a:extLst>
              <a:ext uri="{FF2B5EF4-FFF2-40B4-BE49-F238E27FC236}">
                <a16:creationId xmlns:a16="http://schemas.microsoft.com/office/drawing/2014/main" id="{13E48461-33A9-2BAD-0A8C-192DD73BACC5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>
            <a:extLst>
              <a:ext uri="{FF2B5EF4-FFF2-40B4-BE49-F238E27FC236}">
                <a16:creationId xmlns:a16="http://schemas.microsoft.com/office/drawing/2014/main" id="{8EAF8376-3042-190C-07E4-5D671419C776}"/>
              </a:ext>
            </a:extLst>
          </p:cNvPr>
          <p:cNvSpPr txBox="1"/>
          <p:nvPr/>
        </p:nvSpPr>
        <p:spPr>
          <a:xfrm>
            <a:off x="740824" y="2447468"/>
            <a:ext cx="13092134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Maria Wiedner MRICS, CFA</a:t>
            </a:r>
            <a:b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</a:br>
            <a:b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</a:b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Founder &amp; CEO at Cambridge Finance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Founder &amp; CEO of RE:WOMEN I Financial Modelling 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DCF Expert I DE&amp;I Advisor</a:t>
            </a:r>
          </a:p>
        </p:txBody>
      </p:sp>
      <p:sp>
        <p:nvSpPr>
          <p:cNvPr id="166" name="Google Shape;166;p4">
            <a:extLst>
              <a:ext uri="{FF2B5EF4-FFF2-40B4-BE49-F238E27FC236}">
                <a16:creationId xmlns:a16="http://schemas.microsoft.com/office/drawing/2014/main" id="{F4E1A2F6-DB46-0EAA-1156-F42E1389926F}"/>
              </a:ext>
            </a:extLst>
          </p:cNvPr>
          <p:cNvSpPr/>
          <p:nvPr/>
        </p:nvSpPr>
        <p:spPr>
          <a:xfrm>
            <a:off x="740824" y="2910389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>
            <a:extLst>
              <a:ext uri="{FF2B5EF4-FFF2-40B4-BE49-F238E27FC236}">
                <a16:creationId xmlns:a16="http://schemas.microsoft.com/office/drawing/2014/main" id="{A2F88109-818D-77EC-F538-8DAB2738E3C1}"/>
              </a:ext>
            </a:extLst>
          </p:cNvPr>
          <p:cNvSpPr txBox="1"/>
          <p:nvPr/>
        </p:nvSpPr>
        <p:spPr>
          <a:xfrm>
            <a:off x="816888" y="1588938"/>
            <a:ext cx="6402039" cy="107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sym typeface="Montserrat"/>
              </a:rPr>
              <a:t>Introductions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68" name="Google Shape;168;p4">
            <a:extLst>
              <a:ext uri="{FF2B5EF4-FFF2-40B4-BE49-F238E27FC236}">
                <a16:creationId xmlns:a16="http://schemas.microsoft.com/office/drawing/2014/main" id="{7C397F1C-8B12-3010-67DB-85B83EA7F665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>
            <a:extLst>
              <a:ext uri="{FF2B5EF4-FFF2-40B4-BE49-F238E27FC236}">
                <a16:creationId xmlns:a16="http://schemas.microsoft.com/office/drawing/2014/main" id="{62624468-2D83-1C6F-062A-174EE53936E6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pic>
        <p:nvPicPr>
          <p:cNvPr id="3" name="Picture 2" descr="A person with short hair wearing a black shirt&#10;&#10;AI-generated content may be incorrect.">
            <a:extLst>
              <a:ext uri="{FF2B5EF4-FFF2-40B4-BE49-F238E27FC236}">
                <a16:creationId xmlns:a16="http://schemas.microsoft.com/office/drawing/2014/main" id="{518C4E9B-0367-9B7B-B424-2F11CC8A1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4633" y="2906323"/>
            <a:ext cx="5102244" cy="510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837915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B770F7F-11E0-DCC2-27BC-2C747EE3C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D6C7AF59-70EC-3307-CF0E-26723D2C22E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2A7C188A-0C4F-2BA2-96A3-B9D0ADFB72E7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13EF147E-2EF3-0796-E7BB-7E1A02B7948D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3E06ACFC-746E-65A6-3CCC-6AC38EB34247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93BD2B27-0083-F40A-62F6-36534AA32678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6AC0951-DA1A-3B5A-6C39-1A05A8F911F3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Using AI to Write and Debug VBA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7A190B17-11BD-C44C-309B-1FFB251FFD5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67AEC8E-F6EB-CBE9-537B-A9E660444B64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E375FE2A-EBAA-A66F-C69A-64B50B35B4E5}"/>
              </a:ext>
            </a:extLst>
          </p:cNvPr>
          <p:cNvSpPr txBox="1"/>
          <p:nvPr/>
        </p:nvSpPr>
        <p:spPr>
          <a:xfrm>
            <a:off x="740827" y="4051765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Write VBA scripts from plain English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Debug errors in real-time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Modify macros to adapt to new use cases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66191059-84ED-2C40-F59A-BBC5A3B43B96}"/>
              </a:ext>
            </a:extLst>
          </p:cNvPr>
          <p:cNvSpPr txBox="1"/>
          <p:nvPr/>
        </p:nvSpPr>
        <p:spPr>
          <a:xfrm>
            <a:off x="740827" y="2830143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How tools like ChatGPT or Gemini can:</a:t>
            </a:r>
          </a:p>
        </p:txBody>
      </p:sp>
    </p:spTree>
    <p:extLst>
      <p:ext uri="{BB962C8B-B14F-4D97-AF65-F5344CB8AC3E}">
        <p14:creationId xmlns:p14="http://schemas.microsoft.com/office/powerpoint/2010/main" val="2172472193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B6636A1-8980-80BA-58ED-B0089ABD2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A40CDC3-EF3F-3405-860A-AD44ABA8011D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AEEA23D7-BF2E-6EF3-D85F-1BC8AEBA812B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EEED7CC-529E-9DAF-1C98-DB9586E98962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83367BED-59AA-EA54-5DDB-F9649E2BA54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9C03BB52-AA11-DAA8-0147-1FF638D0CABE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FB4880BE-72AE-5AAE-C92F-8DAF0C46034F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Bringing External AI into Excel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15E158C-C9E5-B49E-A818-97E869E1B783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0FF9E1C-BE53-9F7B-0CFF-5BA18F7861FA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4F77432A-838A-162A-96C3-0549415098FB}"/>
              </a:ext>
            </a:extLst>
          </p:cNvPr>
          <p:cNvSpPr txBox="1"/>
          <p:nvPr/>
        </p:nvSpPr>
        <p:spPr>
          <a:xfrm>
            <a:off x="813641" y="4475559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Connecting to external APIs (OpenAI, real estate APIs)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Inserting AI-generated data directly into Excel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Example: Using GPT to analyze investment summaries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3A8ACAD7-B481-A4F9-B962-C7F24128BC5B}"/>
              </a:ext>
            </a:extLst>
          </p:cNvPr>
          <p:cNvSpPr txBox="1"/>
          <p:nvPr/>
        </p:nvSpPr>
        <p:spPr>
          <a:xfrm>
            <a:off x="813641" y="2865547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Looking beyond CoPilot: Bringing External AI into Excel: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74452309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6EB50004-7C1E-A5DB-C5A5-B5889E234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24C0BD2-175E-0EA5-2B0C-7645BDC45A5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06CAC6B6-8E4D-A259-B0F7-BE47ACCA4DD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D95418C-B75E-2AFD-96E8-12E58F4EE4F2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9ED5D9AC-4944-B0F9-20BA-5B107B387C55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06CE6A1-79DA-86D0-A777-1055436304F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1645386C-136C-9B9F-9CD7-1EDE69839A7E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Bringing External AI into Excel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4C48F05-2738-AB09-0FFB-571F8B623C6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1F9DCF8-B104-1DA1-C954-25DB0CA2274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0585659A-9FC7-BB31-EA83-D7D629D76A66}"/>
              </a:ext>
            </a:extLst>
          </p:cNvPr>
          <p:cNvSpPr txBox="1"/>
          <p:nvPr/>
        </p:nvSpPr>
        <p:spPr>
          <a:xfrm>
            <a:off x="813641" y="5184384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Using ChatGPT to create a VBA Macro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6A50FBA8-F81C-07AC-C180-A9A621003820}"/>
              </a:ext>
            </a:extLst>
          </p:cNvPr>
          <p:cNvSpPr txBox="1"/>
          <p:nvPr/>
        </p:nvSpPr>
        <p:spPr>
          <a:xfrm>
            <a:off x="813641" y="3617441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Exercise 2: 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Integrating ChatGPT with your Excel Book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658769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7D0A9B73-4F26-F7DE-EA71-BCA185AD5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B46A188-C5B4-3703-6D30-E6AD135FF1E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0D04E4B-E247-DC49-80C7-3DD4DC19C3A1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DE3F2D8-3B69-3F23-6C11-43CD5EEB1DB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9F7577A9-4EBB-2969-7789-AA8F1D201F9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E988707-5F15-4BD0-3375-A188BEC5C41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A6992686-F1DC-6DD2-DA6C-9A69943E974D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we’ve learned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6F6E71C-7843-68CD-C215-707BF4E89455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F3E350E3-9E45-3664-5C45-485949C0F27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AB72ED82-6DD8-4563-74FB-62A9953C2BF7}"/>
              </a:ext>
            </a:extLst>
          </p:cNvPr>
          <p:cNvSpPr txBox="1"/>
          <p:nvPr/>
        </p:nvSpPr>
        <p:spPr>
          <a:xfrm>
            <a:off x="816888" y="3581145"/>
            <a:ext cx="15946976" cy="488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Macro Recording: Automate basic Excel tasks</a:t>
            </a:r>
          </a:p>
          <a:p>
            <a:pPr marL="45720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Debugging Basics: Understand and fix errors in VBA</a:t>
            </a:r>
          </a:p>
          <a:p>
            <a:pPr marL="45720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Using the Chat GPT API within Excel</a:t>
            </a:r>
          </a:p>
          <a:p>
            <a:pPr marL="45720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Generating useful Macros using AI</a:t>
            </a:r>
          </a:p>
        </p:txBody>
      </p:sp>
    </p:spTree>
    <p:extLst>
      <p:ext uri="{BB962C8B-B14F-4D97-AF65-F5344CB8AC3E}">
        <p14:creationId xmlns:p14="http://schemas.microsoft.com/office/powerpoint/2010/main" val="3101033449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5B5F3CE1-5DCF-8A6E-3036-3CF05A7CF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66E990DC-D6B3-9034-B507-04D154B87D2B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5FCE4CC-EC03-1298-DCC2-BF9BAEC525C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9D2FA07F-B192-0F08-D7B7-35F9784EFC27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645AB54-78A4-893D-8463-9DE55A6C7B4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94212DA-0B8C-2B52-74CE-146A55CD606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37A30706-6C07-4E5B-8862-BBCDE7489125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Time for a break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CB1E694-7AD3-6F7C-0CE1-893FF4A46A1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C7BE08A-82F7-3D20-4D07-AEE81069BB4E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81427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494FEC2B-FA28-5EDF-6362-22DC5744E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6E807BE6-0848-5744-E0F0-7001D0015056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F759877-9926-C7A4-D63B-62AD475DF32E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A46661B-A3BE-218D-8028-456A739D6317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B60A0B1-9221-906F-09DC-DE9B58111E2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4F993A9-346B-9852-1097-BA7880EB047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C77F525A-4967-4274-E468-DE6AD290EABC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Let’s look at Python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035B921D-AAD1-B188-9234-DFE864911CD5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79CDD33-3006-ADB8-2321-47A3F55E830B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822001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7DB14CC5-687F-581E-F455-5F84BCF00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0738643-555D-8ED1-BD1C-BD152692C2EB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389DA73-A67F-2135-693F-9B179F2285C7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33454C3-0FFE-E23D-341C-00A61F8903CF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78F86176-23F8-0F61-5EAF-79661DF58B0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644280A2-29CA-E718-076A-A181FF3C656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117968FA-9D75-CB1D-F66F-62804F2EE078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Intro to Python for Real Estate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6794995-E7C7-E607-12F9-5C828337B671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8ACD9C43-C0E4-40A3-F075-A84003947993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676F5A61-906C-828F-7165-C30FC4401A2D}"/>
              </a:ext>
            </a:extLst>
          </p:cNvPr>
          <p:cNvSpPr txBox="1"/>
          <p:nvPr/>
        </p:nvSpPr>
        <p:spPr>
          <a:xfrm>
            <a:off x="912275" y="4580033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lvl="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More flexibility than Excel</a:t>
            </a:r>
          </a:p>
          <a:p>
            <a:pPr marL="457200" lvl="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Huge ecosystem of data libraries</a:t>
            </a:r>
          </a:p>
          <a:p>
            <a:pPr marL="457200" lvl="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Great for repeatable analytics and model sharing</a:t>
            </a:r>
          </a:p>
          <a:p>
            <a:pPr marL="457200" lvl="0" indent="-457200" eaLnBrk="0" fontAlgn="base" hangingPunct="0">
              <a:lnSpc>
                <a:spcPct val="161916"/>
              </a:lnSpc>
              <a:buFont typeface="+mj-lt"/>
              <a:buAutoNum type="arabicPeriod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Python vs. VBA: When to use which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DEEB3F1C-12F3-5400-043D-DC4977CC7870}"/>
              </a:ext>
            </a:extLst>
          </p:cNvPr>
          <p:cNvSpPr txBox="1"/>
          <p:nvPr/>
        </p:nvSpPr>
        <p:spPr>
          <a:xfrm>
            <a:off x="779532" y="3031669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Why Python?</a:t>
            </a:r>
          </a:p>
        </p:txBody>
      </p:sp>
    </p:spTree>
    <p:extLst>
      <p:ext uri="{BB962C8B-B14F-4D97-AF65-F5344CB8AC3E}">
        <p14:creationId xmlns:p14="http://schemas.microsoft.com/office/powerpoint/2010/main" val="4144886613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>
          <a:extLst>
            <a:ext uri="{FF2B5EF4-FFF2-40B4-BE49-F238E27FC236}">
              <a16:creationId xmlns:a16="http://schemas.microsoft.com/office/drawing/2014/main" id="{CB4C9F23-C9DA-A0E2-D69D-102F17A54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A61354A-427D-2ADC-8323-336384165543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C60FBD4-BFBC-DDFC-16CD-BD4EA775E9E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E5E4713-B76D-6C70-2FEF-7BF52933B7B8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43FC5F97-4A8C-8D81-3AEE-6C76BABDAF5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52FBBCFC-ED2F-E93F-D578-4D84F22AF34E}"/>
              </a:ext>
            </a:extLst>
          </p:cNvPr>
          <p:cNvSpPr/>
          <p:nvPr/>
        </p:nvSpPr>
        <p:spPr>
          <a:xfrm>
            <a:off x="806829" y="2722571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B19DB974-E8C4-60CF-ABC7-D3F99DF6A5E4}"/>
              </a:ext>
            </a:extLst>
          </p:cNvPr>
          <p:cNvSpPr txBox="1"/>
          <p:nvPr/>
        </p:nvSpPr>
        <p:spPr>
          <a:xfrm>
            <a:off x="740827" y="1558887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Google </a:t>
            </a:r>
            <a:r>
              <a:rPr lang="en-GB" sz="4800" dirty="0" err="1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Colab</a:t>
            </a: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 in Action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0449DB14-8A04-EB9A-A9F2-14650C4344C2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DB1CE1A-C1CD-7759-7726-41C5EB83F69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2FC85560-29BA-0210-92F6-D4D75D628F1D}"/>
              </a:ext>
            </a:extLst>
          </p:cNvPr>
          <p:cNvSpPr txBox="1"/>
          <p:nvPr/>
        </p:nvSpPr>
        <p:spPr>
          <a:xfrm>
            <a:off x="750482" y="4657206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lvl="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Free, cloud-based Python environment</a:t>
            </a:r>
          </a:p>
          <a:p>
            <a:pPr marL="457200" lvl="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No setup required</a:t>
            </a:r>
          </a:p>
          <a:p>
            <a:pPr marL="457200" lvl="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Great for…collaborating on scripts</a:t>
            </a:r>
          </a:p>
          <a:p>
            <a:pPr marL="457200" lvl="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Testing ideas quickly</a:t>
            </a:r>
          </a:p>
          <a:p>
            <a:pPr marL="457200" lvl="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Integrating AI tools (Gemini, GPT, etc.)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251EF54C-E788-9B9A-8FCE-C8063644CF13}"/>
              </a:ext>
            </a:extLst>
          </p:cNvPr>
          <p:cNvSpPr txBox="1"/>
          <p:nvPr/>
        </p:nvSpPr>
        <p:spPr>
          <a:xfrm>
            <a:off x="740827" y="2839733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Google </a:t>
            </a:r>
            <a:r>
              <a:rPr lang="en-US" sz="3200" b="1" dirty="0" err="1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Colab</a:t>
            </a: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52753087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4380326F-B3E7-0230-E5D0-E7E80A145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592695E-BB37-CE06-FC32-103377FEB83C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5CE25AB-72EB-4785-5865-3C10D1B78FBF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BC3453F-8C06-6815-3C36-173D5B0B94D4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3337486D-0DE6-61B1-783A-C6005818B52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7FE0E499-4CF3-D34B-86D4-135B4288109C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DA7DAC5-ADC9-79C3-B59D-4D796DC2C407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Python Examples for Real Estate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2057D11-5C03-3201-8D79-B6D4789FD581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8B710E1-1705-5275-1B3C-8FFADB9969D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6F2A0B82-ED44-2A9D-B44A-00E59145E989}"/>
              </a:ext>
            </a:extLst>
          </p:cNvPr>
          <p:cNvSpPr txBox="1"/>
          <p:nvPr/>
        </p:nvSpPr>
        <p:spPr>
          <a:xfrm>
            <a:off x="816887" y="4732697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Python Examples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Using Pandas for financial modeling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Scraping listings with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BeautifulSoup</a:t>
            </a:r>
            <a:endParaRPr lang="en-US" altLang="en-US" sz="3200" dirty="0">
              <a:solidFill>
                <a:srgbClr val="042844"/>
              </a:solidFill>
              <a:latin typeface="Montserrat"/>
            </a:endParaRP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Connecting to APIs 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Visualizing trends with Matplotlib</a:t>
            </a:r>
            <a:endParaRPr lang="en-US" sz="3200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749649B3-597C-31BE-6470-8B0BA4E23728}"/>
              </a:ext>
            </a:extLst>
          </p:cNvPr>
          <p:cNvSpPr txBox="1"/>
          <p:nvPr/>
        </p:nvSpPr>
        <p:spPr>
          <a:xfrm>
            <a:off x="816887" y="2750876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For each scenario, model these critical factors: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821648111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6AADE325-D7FB-02E5-4904-04BC8CB21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BEC009A-6A9D-5D92-BE0C-558921EC48DC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9E6FFBA-3086-E744-79F0-4416506F065B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097EDF6-EE85-EAEB-CD4E-DD6B49AAF6EE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548B9FC-56F5-4391-0A3C-C84406B1163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D0CA1AD-7E99-B03F-52D1-8E55E79612A8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8A161EB-C8CF-5EA7-A4DF-1748FBA70901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Python Examples for Real Estate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E795FD7-F85A-A3B2-1C86-6D8193700CA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520DF352-3F0B-0A5D-06A7-16C7742481BF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7BA45BEC-3672-4CFC-CDAF-795F8CAFAA4C}"/>
              </a:ext>
            </a:extLst>
          </p:cNvPr>
          <p:cNvSpPr txBox="1"/>
          <p:nvPr/>
        </p:nvSpPr>
        <p:spPr>
          <a:xfrm>
            <a:off x="816886" y="4732697"/>
            <a:ext cx="16673445" cy="3941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API stands for Application Programming Interface.</a:t>
            </a:r>
          </a:p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It’s a way for different systems to talk to each other and exchange data automatically.</a:t>
            </a:r>
          </a:p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In financial modelling, APIs help pull live, reliable financial data directly into your models.</a:t>
            </a: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5246AB9D-CF95-CC04-F732-53920B9ED1CC}"/>
              </a:ext>
            </a:extLst>
          </p:cNvPr>
          <p:cNvSpPr txBox="1"/>
          <p:nvPr/>
        </p:nvSpPr>
        <p:spPr>
          <a:xfrm>
            <a:off x="816887" y="2750876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an API?</a:t>
            </a:r>
          </a:p>
        </p:txBody>
      </p:sp>
    </p:spTree>
    <p:extLst>
      <p:ext uri="{BB962C8B-B14F-4D97-AF65-F5344CB8AC3E}">
        <p14:creationId xmlns:p14="http://schemas.microsoft.com/office/powerpoint/2010/main" val="144870155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0E2957AF-B93E-DC79-A431-0718A5488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>
            <a:extLst>
              <a:ext uri="{FF2B5EF4-FFF2-40B4-BE49-F238E27FC236}">
                <a16:creationId xmlns:a16="http://schemas.microsoft.com/office/drawing/2014/main" id="{2DAFF1FC-84D7-EFDA-2B59-D5C72DF15471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4">
            <a:extLst>
              <a:ext uri="{FF2B5EF4-FFF2-40B4-BE49-F238E27FC236}">
                <a16:creationId xmlns:a16="http://schemas.microsoft.com/office/drawing/2014/main" id="{47F7858B-F9CD-7B52-8E89-76B651D4761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4">
            <a:extLst>
              <a:ext uri="{FF2B5EF4-FFF2-40B4-BE49-F238E27FC236}">
                <a16:creationId xmlns:a16="http://schemas.microsoft.com/office/drawing/2014/main" id="{C4AD8378-5863-0FF4-5A4A-FCAAC3161457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4">
            <a:extLst>
              <a:ext uri="{FF2B5EF4-FFF2-40B4-BE49-F238E27FC236}">
                <a16:creationId xmlns:a16="http://schemas.microsoft.com/office/drawing/2014/main" id="{A1F1B8E2-D9D9-E94D-3113-03996AAC2F7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>
            <a:extLst>
              <a:ext uri="{FF2B5EF4-FFF2-40B4-BE49-F238E27FC236}">
                <a16:creationId xmlns:a16="http://schemas.microsoft.com/office/drawing/2014/main" id="{53F783A6-EA25-5572-A3AD-49CB6CFBB6AF}"/>
              </a:ext>
            </a:extLst>
          </p:cNvPr>
          <p:cNvSpPr txBox="1"/>
          <p:nvPr/>
        </p:nvSpPr>
        <p:spPr>
          <a:xfrm>
            <a:off x="740824" y="2447468"/>
            <a:ext cx="13092134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Jason Sammon</a:t>
            </a:r>
            <a:b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</a:br>
            <a:b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</a:b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Technical Director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Full Stack Software Developer</a:t>
            </a:r>
          </a:p>
          <a:p>
            <a:pPr>
              <a:lnSpc>
                <a:spcPct val="161916"/>
              </a:lnSpc>
            </a:pPr>
            <a:r>
              <a:rPr lang="en-US" sz="2400" dirty="0">
                <a:solidFill>
                  <a:srgbClr val="042844"/>
                </a:solidFill>
                <a:latin typeface="Montserrat"/>
                <a:sym typeface="Montserrat"/>
              </a:rPr>
              <a:t>Level 3 AET Trainer</a:t>
            </a:r>
          </a:p>
        </p:txBody>
      </p:sp>
      <p:sp>
        <p:nvSpPr>
          <p:cNvPr id="166" name="Google Shape;166;p4">
            <a:extLst>
              <a:ext uri="{FF2B5EF4-FFF2-40B4-BE49-F238E27FC236}">
                <a16:creationId xmlns:a16="http://schemas.microsoft.com/office/drawing/2014/main" id="{17CF5CD5-65A7-AC2C-43C9-1EF1719163A8}"/>
              </a:ext>
            </a:extLst>
          </p:cNvPr>
          <p:cNvSpPr/>
          <p:nvPr/>
        </p:nvSpPr>
        <p:spPr>
          <a:xfrm>
            <a:off x="740824" y="2910389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>
            <a:extLst>
              <a:ext uri="{FF2B5EF4-FFF2-40B4-BE49-F238E27FC236}">
                <a16:creationId xmlns:a16="http://schemas.microsoft.com/office/drawing/2014/main" id="{3CE7FF64-8D27-CC41-EC4C-0619A5341446}"/>
              </a:ext>
            </a:extLst>
          </p:cNvPr>
          <p:cNvSpPr txBox="1"/>
          <p:nvPr/>
        </p:nvSpPr>
        <p:spPr>
          <a:xfrm>
            <a:off x="816888" y="1588938"/>
            <a:ext cx="6402039" cy="107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sym typeface="Montserrat"/>
              </a:rPr>
              <a:t>Introductions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68" name="Google Shape;168;p4">
            <a:extLst>
              <a:ext uri="{FF2B5EF4-FFF2-40B4-BE49-F238E27FC236}">
                <a16:creationId xmlns:a16="http://schemas.microsoft.com/office/drawing/2014/main" id="{17CB8DEE-2914-C61D-45CA-499594BC7265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>
            <a:extLst>
              <a:ext uri="{FF2B5EF4-FFF2-40B4-BE49-F238E27FC236}">
                <a16:creationId xmlns:a16="http://schemas.microsoft.com/office/drawing/2014/main" id="{AB0081A5-6DE6-37D9-CC0E-9F0AA20E54BA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pic>
        <p:nvPicPr>
          <p:cNvPr id="3" name="Picture 2" descr="A person in a black shirt&#10;&#10;AI-generated content may be incorrect.">
            <a:extLst>
              <a:ext uri="{FF2B5EF4-FFF2-40B4-BE49-F238E27FC236}">
                <a16:creationId xmlns:a16="http://schemas.microsoft.com/office/drawing/2014/main" id="{8727F322-2111-2347-1C1F-2E793589E5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3496" y="2910389"/>
            <a:ext cx="51054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20989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2C5F2509-9CE7-1C67-24AF-CD61498A3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C3FCFDE-02E4-D97E-D8BC-C7AD68683FD4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0227F7AE-E2FA-E3B1-F793-03CD2264D0CE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7052937D-98BC-5A49-78D4-F53F5A93B77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7963DD8-9FEF-9760-49F8-C6824ED04EAC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7C2DC25-2AA7-DE71-60F5-998A7468FC6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49DC596-6242-DD10-565F-056B7CD794A6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Python Examples for Real Estate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81B2236-F2A6-557A-E5FE-51445F186679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62591EFE-F04A-A1D9-4412-9C2CA3E5D8B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9A6A0DB4-22D3-2797-976C-42B01C5A539A}"/>
              </a:ext>
            </a:extLst>
          </p:cNvPr>
          <p:cNvSpPr txBox="1"/>
          <p:nvPr/>
        </p:nvSpPr>
        <p:spPr>
          <a:xfrm>
            <a:off x="816887" y="3998740"/>
            <a:ext cx="16673445" cy="3941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Access real-time data (no manual downloads needed).</a:t>
            </a:r>
          </a:p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Automate updates in your business processes.</a:t>
            </a:r>
          </a:p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Save time and reduce errors when handling large datasets.</a:t>
            </a: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318C422A-8B09-9CDA-79A3-C9837E1114E6}"/>
              </a:ext>
            </a:extLst>
          </p:cNvPr>
          <p:cNvSpPr txBox="1"/>
          <p:nvPr/>
        </p:nvSpPr>
        <p:spPr>
          <a:xfrm>
            <a:off x="816887" y="2750876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Why Use APIs?</a:t>
            </a:r>
          </a:p>
        </p:txBody>
      </p:sp>
    </p:spTree>
    <p:extLst>
      <p:ext uri="{BB962C8B-B14F-4D97-AF65-F5344CB8AC3E}">
        <p14:creationId xmlns:p14="http://schemas.microsoft.com/office/powerpoint/2010/main" val="4006377900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F0FAAD17-D512-1A0F-AED9-D590C2CAA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51C90DD-A416-7703-8E55-660897EA4666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865889A-64FC-3184-C597-2F5F65B2F11F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F308C45-9786-90B6-82DD-B21E695D751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A55CE65A-126E-9ED5-6DC3-474F3DE560B0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90D753B-F450-183F-274D-BFCDF98D77B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B9DCD6CA-24DA-0A0A-A2C4-413F790ECE26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Python Examples and use cases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87BF93A-8CF4-9F4D-67A5-D801CFF861B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CAB43F3-A54D-BB03-3B43-0829200B6B25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7428457D-2C59-44FE-4BB5-4E6880D8C974}"/>
              </a:ext>
            </a:extLst>
          </p:cNvPr>
          <p:cNvSpPr txBox="1"/>
          <p:nvPr/>
        </p:nvSpPr>
        <p:spPr>
          <a:xfrm>
            <a:off x="740827" y="5000659"/>
            <a:ext cx="16673445" cy="3941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IMF (International Monetary Fund):</a:t>
            </a:r>
            <a:br>
              <a:rPr lang="en-US" altLang="en-US" sz="3200" dirty="0">
                <a:solidFill>
                  <a:srgbClr val="042844"/>
                </a:solidFill>
                <a:latin typeface="Montserrat"/>
              </a:rPr>
            </a:b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Offers access to global economic indicators, financial stability data, and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labour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statistics.</a:t>
            </a:r>
          </a:p>
          <a:p>
            <a:pPr marL="457200" indent="-457200" eaLnBrk="0" fontAlgn="base" hangingPunct="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World Bank:</a:t>
            </a:r>
            <a:br>
              <a:rPr lang="en-GB" sz="3200" dirty="0">
                <a:solidFill>
                  <a:srgbClr val="042844"/>
                </a:solidFill>
                <a:latin typeface="Montserrat"/>
              </a:rPr>
            </a:b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Offers data sets on </a:t>
            </a:r>
            <a:r>
              <a:rPr lang="en-GB" sz="3200" dirty="0">
                <a:solidFill>
                  <a:srgbClr val="042844"/>
                </a:solidFill>
                <a:latin typeface="Montserrat"/>
              </a:rPr>
              <a:t> birth rate, to poverty ratio, GDP</a:t>
            </a:r>
            <a:br>
              <a:rPr lang="en-US" altLang="en-US" sz="3200" dirty="0">
                <a:solidFill>
                  <a:srgbClr val="042844"/>
                </a:solidFill>
                <a:latin typeface="Montserrat"/>
              </a:rPr>
            </a:b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106D0CF3-AD2F-C4B0-A77A-047C25EE911F}"/>
              </a:ext>
            </a:extLst>
          </p:cNvPr>
          <p:cNvSpPr txBox="1"/>
          <p:nvPr/>
        </p:nvSpPr>
        <p:spPr>
          <a:xfrm>
            <a:off x="816887" y="2750876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Useful Financial Data APIs:</a:t>
            </a:r>
          </a:p>
        </p:txBody>
      </p:sp>
    </p:spTree>
    <p:extLst>
      <p:ext uri="{BB962C8B-B14F-4D97-AF65-F5344CB8AC3E}">
        <p14:creationId xmlns:p14="http://schemas.microsoft.com/office/powerpoint/2010/main" val="3587157627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E97AD9F0-816A-8C82-3B0B-8FCE35BD5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F293B3F3-86B2-7283-0AC8-55F515A6E00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44937ED-B42C-D1D1-C75B-6E7FA32E290E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2FF38C91-524C-F49E-46E1-0CA7C5AAFD4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287CD5C8-19FB-51F5-38BA-86C5AE6B6BFA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6105C2B-A7B7-821F-F923-D323E311A6D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05BCBAD-E82B-3C25-BACE-D0C99CACE6A9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Building AI-Enhanced Workflows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CFBA6F1-6EE5-D91E-F1B4-A45759051B9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30668135-F384-D79F-0D24-495DE9A2D4B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3CA0A1AA-EA20-F31B-135F-8F8CF3DEA5A0}"/>
              </a:ext>
            </a:extLst>
          </p:cNvPr>
          <p:cNvSpPr txBox="1"/>
          <p:nvPr/>
        </p:nvSpPr>
        <p:spPr>
          <a:xfrm>
            <a:off x="816887" y="5021282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Data gathering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Cleaning &amp; analysis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Visualization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Sharing with others users for re-use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Example: Scraping and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Analysing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Realtime and Market Data 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endParaRPr lang="en-US" altLang="en-US" sz="3200" dirty="0">
              <a:solidFill>
                <a:srgbClr val="042844"/>
              </a:solidFill>
              <a:latin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6E781364-CDE3-BA60-E9E4-66BAA8E50653}"/>
              </a:ext>
            </a:extLst>
          </p:cNvPr>
          <p:cNvSpPr txBox="1"/>
          <p:nvPr/>
        </p:nvSpPr>
        <p:spPr>
          <a:xfrm>
            <a:off x="816887" y="2755351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Combine tools into workflows:</a:t>
            </a:r>
          </a:p>
        </p:txBody>
      </p:sp>
    </p:spTree>
    <p:extLst>
      <p:ext uri="{BB962C8B-B14F-4D97-AF65-F5344CB8AC3E}">
        <p14:creationId xmlns:p14="http://schemas.microsoft.com/office/powerpoint/2010/main" val="3503384658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21234EB-2C04-77C2-803B-EDDEC01B7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B4F8958-9462-1CA7-BCFD-35635D2B1DF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19C7252-946A-BDC8-1EDC-79B5E2D15436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DC52F58-E4D4-E0DA-40BE-0E585DFC0CBD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00592A0-B8D5-C9EC-AD23-57851CF6C04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EF026B58-C7FE-DE11-7547-AD028DFDFC6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536B169D-63ED-39BD-2B4B-A9D241EF5FCA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Getting started with Python + Google </a:t>
            </a:r>
            <a:r>
              <a:rPr lang="en-GB" sz="5400" dirty="0" err="1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Colab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18AFC61-2FE1-4C02-64C6-E502827E45C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E5B541A-20EA-9E44-C26B-7B3B2E789DB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A197C98B-8238-EA6E-4330-7D4347482489}"/>
              </a:ext>
            </a:extLst>
          </p:cNvPr>
          <p:cNvSpPr txBox="1"/>
          <p:nvPr/>
        </p:nvSpPr>
        <p:spPr>
          <a:xfrm>
            <a:off x="816888" y="4939591"/>
            <a:ext cx="15946976" cy="2036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>
              <a:lnSpc>
                <a:spcPct val="161916"/>
              </a:lnSpc>
            </a:pPr>
            <a:endParaRPr lang="en-GB" sz="3200" b="1" dirty="0">
              <a:solidFill>
                <a:srgbClr val="0A2F41"/>
              </a:solidFill>
              <a:effectLst/>
              <a:latin typeface="Montserrat Medium" pitchFamily="2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Exercise 3: </a:t>
            </a:r>
            <a:br>
              <a:rPr lang="en-GB" sz="3200" b="1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3200" b="1" dirty="0">
              <a:solidFill>
                <a:srgbClr val="0A2F41"/>
              </a:solidFill>
              <a:effectLst/>
              <a:latin typeface="Montserrat Medium" pitchFamily="2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1916"/>
              </a:lnSpc>
            </a:pP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Using Python + Google Colab to: </a:t>
            </a:r>
            <a:endParaRPr lang="en-GB" sz="3200" dirty="0">
              <a:solidFill>
                <a:srgbClr val="0A2F41"/>
              </a:solidFill>
              <a:latin typeface="Montserrat Medium" pitchFamily="2" charset="77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enerate a London Property Market Report</a:t>
            </a:r>
            <a:endParaRPr lang="en-GB" sz="3200" dirty="0">
              <a:solidFill>
                <a:srgbClr val="0F4761"/>
              </a:solidFill>
              <a:effectLst/>
              <a:latin typeface="Aptos Display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Query company status of suppliers, clients on companies house</a:t>
            </a:r>
            <a:endParaRPr lang="en-GB" sz="3200" dirty="0">
              <a:solidFill>
                <a:srgbClr val="0F4761"/>
              </a:solidFill>
              <a:latin typeface="Aptos Display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Query the FTSE 100 (extra challenge!)</a:t>
            </a:r>
            <a:endParaRPr lang="en-GB" sz="3200" dirty="0">
              <a:solidFill>
                <a:srgbClr val="0F4761"/>
              </a:solidFill>
              <a:latin typeface="Aptos Display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011523851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B6CF135-64AA-4115-5696-110EF8540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59F37D0-FCE7-83B5-D007-B5D777B1B1C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0E1F035E-85B6-6BB3-9C7A-02936F0211D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171C268-6EA3-8271-F53C-2029CE8A007C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C331F3A8-374F-42AD-F045-D0D40BA9F87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F913E504-A225-B96F-19E1-87742332AA5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BFFEFBF-F058-7782-4164-144BA06B00AE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we’ve learned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14D02E6-C986-688C-08D4-91CFE71F880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40D16C3D-1B28-0EF1-6752-6F0CF39BBEE0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D882A220-B5DF-5938-691C-DB4C9A9D3188}"/>
              </a:ext>
            </a:extLst>
          </p:cNvPr>
          <p:cNvSpPr txBox="1"/>
          <p:nvPr/>
        </p:nvSpPr>
        <p:spPr>
          <a:xfrm>
            <a:off x="816888" y="3792319"/>
            <a:ext cx="15946976" cy="488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Setting up and using Google </a:t>
            </a:r>
            <a:r>
              <a:rPr lang="en-GB" sz="3200" dirty="0" err="1">
                <a:solidFill>
                  <a:srgbClr val="042844"/>
                </a:solidFill>
                <a:latin typeface="Montserrat"/>
              </a:rPr>
              <a:t>Colab</a:t>
            </a:r>
            <a:r>
              <a:rPr lang="en-GB" sz="3200" dirty="0">
                <a:solidFill>
                  <a:srgbClr val="042844"/>
                </a:solidFill>
                <a:latin typeface="Montserrat"/>
              </a:rPr>
              <a:t>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Using AI (Gemini) to assist coding tasks.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Scraping data from websites with Python.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Cleaning and processing data with pandas.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Calculating basic statistics (high, low, average).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Making API requests for live data (currency rates).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Merging different data sources into one report.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Creating and formatting tables (</a:t>
            </a:r>
            <a:r>
              <a:rPr lang="en-GB" sz="3200" dirty="0" err="1">
                <a:solidFill>
                  <a:srgbClr val="042844"/>
                </a:solidFill>
                <a:latin typeface="Montserrat"/>
              </a:rPr>
              <a:t>DataFrames</a:t>
            </a:r>
            <a:r>
              <a:rPr lang="en-GB" sz="3200" dirty="0">
                <a:solidFill>
                  <a:srgbClr val="042844"/>
                </a:solidFill>
                <a:latin typeface="Montserrat"/>
              </a:rPr>
              <a:t>).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Exporting data to Excel (.xlsx) format.</a:t>
            </a:r>
          </a:p>
          <a:p>
            <a:pPr marL="514350" indent="-514350">
              <a:buFont typeface="+mj-lt"/>
              <a:buAutoNum type="arabicPeriod"/>
              <a:tabLst>
                <a:tab pos="457200" algn="l"/>
              </a:tabLst>
            </a:pPr>
            <a:r>
              <a:rPr lang="en-GB" sz="3200" dirty="0">
                <a:solidFill>
                  <a:srgbClr val="042844"/>
                </a:solidFill>
                <a:latin typeface="Montserrat"/>
              </a:rPr>
              <a:t>Sharing and publishing work using Google </a:t>
            </a:r>
            <a:r>
              <a:rPr lang="en-GB" sz="3200" dirty="0" err="1">
                <a:solidFill>
                  <a:srgbClr val="042844"/>
                </a:solidFill>
                <a:latin typeface="Montserrat"/>
              </a:rPr>
              <a:t>Colab</a:t>
            </a:r>
            <a:r>
              <a:rPr lang="en-GB" sz="3200" dirty="0">
                <a:solidFill>
                  <a:srgbClr val="04284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4027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43D7C9B9-D12C-BFB2-0A7E-489C356C4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F34D8838-80AB-B044-EB2F-AD9DEA9B458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2A90938-EB14-D333-F8FC-80FA1230F96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C08FF60-7BF6-E07F-5AA8-5F056282B217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82588AD-FE0E-792B-3A97-4234B4712B35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3A52AD5-95D3-F7F1-569F-060DAD0614B8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BEE2DC3-85EB-AD51-AD22-E7DDE4C36E8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Time for a break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C7256CF5-6209-D6A1-DAB5-801C167F66DD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249EAFA5-0CD5-02E0-D103-D8EB9F15891F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86010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F55719B2-3782-3F77-6EF7-44A8D83DC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0346F4D-1914-6847-D491-B042346CDA5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2FC9462E-EB64-B294-015C-C346D11A6670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26ADBCC-8C86-8317-F968-6C4F51760FAF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9052298D-3B9E-E6BB-3815-F69C97A0622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230E6108-A5FE-A64F-BF3E-D4EBCF82EF5A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B50C671-819E-EAE8-1522-D4F680FE9C93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Let’s look at Claude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BC4EB196-6840-9462-F729-2597509DCE93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26668136-C7D7-18FD-6E60-CE206C5A26FC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190889"/>
      </p:ext>
    </p:extLst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22A50C70-4262-D90E-6EF0-AF326A27F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312A51A-8C21-F16C-0FFF-CFC8E7A8E38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D13A77C-BCC5-314A-5265-03101492DFD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9A61CCD3-DD2F-0627-2C64-3D8C47900084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746E819-2BB3-496E-7DB0-D51ADE2BB87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E4D2477-9AF1-8048-9850-EBD8C957706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1F657219-A68E-93E3-EC0E-823806D340F4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Introduction to 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0B2B736D-0606-0C42-E134-8E7B3DD308FD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184E049-5D9A-7CF9-E496-E69357CD8A0A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2CB39FEE-BE72-AA1A-AA3E-DD8D18368060}"/>
              </a:ext>
            </a:extLst>
          </p:cNvPr>
          <p:cNvSpPr txBox="1"/>
          <p:nvPr/>
        </p:nvSpPr>
        <p:spPr>
          <a:xfrm>
            <a:off x="779532" y="3031669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is a powerful AI tool for data and business tasks.</a:t>
            </a:r>
          </a:p>
        </p:txBody>
      </p:sp>
    </p:spTree>
    <p:extLst>
      <p:ext uri="{BB962C8B-B14F-4D97-AF65-F5344CB8AC3E}">
        <p14:creationId xmlns:p14="http://schemas.microsoft.com/office/powerpoint/2010/main" val="2549251085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D0B783C-3130-5724-2EE5-B1DFA174A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1628BBC-72D6-8ADC-8032-BE0B9D13B799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DC4A2B1-B7CC-7646-903C-C638C0938014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B69A780C-3E8B-0B69-DF98-5D34C400DB6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8D9FDBDB-F845-5B55-A0F5-B634B524E66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450B188-75C2-DF66-D334-11D30EEF5D64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9D6D677-EA55-8B97-E600-3AAEE14E0121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C27A9A59-17FC-C951-B299-4261BD6C0060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5F08DBF-77B4-1A1D-F7A3-474DAF1411AB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4B07F08A-5C19-EA11-B458-B83679008018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Anthropic?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7DBA1F97-CFFF-4C34-CD5F-3A219FFC3227}"/>
              </a:ext>
            </a:extLst>
          </p:cNvPr>
          <p:cNvSpPr txBox="1"/>
          <p:nvPr/>
        </p:nvSpPr>
        <p:spPr>
          <a:xfrm>
            <a:off x="819376" y="4808409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Anthropic is an AI research company focused on building safe, understandable AI systems.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Founded by ex-OpenAI employees in 2021.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Their mission: Create AI that is helpful, harmless, and honest.</a:t>
            </a:r>
          </a:p>
        </p:txBody>
      </p:sp>
    </p:spTree>
    <p:extLst>
      <p:ext uri="{BB962C8B-B14F-4D97-AF65-F5344CB8AC3E}">
        <p14:creationId xmlns:p14="http://schemas.microsoft.com/office/powerpoint/2010/main" val="3101069664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B25FF698-98F6-1E62-55A5-26E34119B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5F04A11-6C3E-AC99-AE9E-45FE8EF7DD2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FC8485A-699D-A449-7BDD-E0A9A944354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CBF09C5-E031-28DB-F8C5-B15E1D3F6808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602B5F05-FE15-911B-3A8A-E39E4876CAA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FED37AC-5943-1523-75B8-B810742CFE5C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D4D5D2F-F037-7BFF-7557-A06725C65924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AB129F2-2255-1926-E479-1363499261C2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20E68712-F6B5-C566-7B5D-5F835A15A891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E0E1461D-5AB2-506C-7D47-216DCB6A76F8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Claude?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9F3849E7-7A7E-6104-B1D7-ACFAF9700EA9}"/>
              </a:ext>
            </a:extLst>
          </p:cNvPr>
          <p:cNvSpPr txBox="1"/>
          <p:nvPr/>
        </p:nvSpPr>
        <p:spPr>
          <a:xfrm>
            <a:off x="819376" y="4808409"/>
            <a:ext cx="1696278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Claude is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Anthropic’s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family of AI models (like Claude 3 Opus, Sonnet, and Haiku).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Designed for natural conversations, deep analysis, coding help, and business tasks.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Known for being careful, clear, and easy to guide.</a:t>
            </a:r>
          </a:p>
        </p:txBody>
      </p:sp>
    </p:spTree>
    <p:extLst>
      <p:ext uri="{BB962C8B-B14F-4D97-AF65-F5344CB8AC3E}">
        <p14:creationId xmlns:p14="http://schemas.microsoft.com/office/powerpoint/2010/main" val="140535884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>
          <a:extLst>
            <a:ext uri="{FF2B5EF4-FFF2-40B4-BE49-F238E27FC236}">
              <a16:creationId xmlns:a16="http://schemas.microsoft.com/office/drawing/2014/main" id="{BA638BD9-955C-FED1-249C-E5F2585C4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>
            <a:extLst>
              <a:ext uri="{FF2B5EF4-FFF2-40B4-BE49-F238E27FC236}">
                <a16:creationId xmlns:a16="http://schemas.microsoft.com/office/drawing/2014/main" id="{C6424534-9FBB-1815-EFD6-A697E5FE3AED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4">
            <a:extLst>
              <a:ext uri="{FF2B5EF4-FFF2-40B4-BE49-F238E27FC236}">
                <a16:creationId xmlns:a16="http://schemas.microsoft.com/office/drawing/2014/main" id="{A5C66A2A-7060-5E93-617F-9F8B7055E3A5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4">
            <a:extLst>
              <a:ext uri="{FF2B5EF4-FFF2-40B4-BE49-F238E27FC236}">
                <a16:creationId xmlns:a16="http://schemas.microsoft.com/office/drawing/2014/main" id="{08FB5E96-9431-E608-67E9-DBF5D0DA437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4">
            <a:extLst>
              <a:ext uri="{FF2B5EF4-FFF2-40B4-BE49-F238E27FC236}">
                <a16:creationId xmlns:a16="http://schemas.microsoft.com/office/drawing/2014/main" id="{87B84BB1-0968-DBC9-04E2-8F4AC3CFA92B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4">
            <a:extLst>
              <a:ext uri="{FF2B5EF4-FFF2-40B4-BE49-F238E27FC236}">
                <a16:creationId xmlns:a16="http://schemas.microsoft.com/office/drawing/2014/main" id="{9314ADBA-B644-AB5D-2909-7373A0EA550E}"/>
              </a:ext>
            </a:extLst>
          </p:cNvPr>
          <p:cNvSpPr txBox="1"/>
          <p:nvPr/>
        </p:nvSpPr>
        <p:spPr>
          <a:xfrm>
            <a:off x="740824" y="2447468"/>
            <a:ext cx="13092134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And you…?</a:t>
            </a:r>
            <a:b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</a:br>
            <a:endParaRPr lang="en-US" sz="2400" dirty="0">
              <a:solidFill>
                <a:srgbClr val="042844"/>
              </a:solidFill>
              <a:latin typeface="Montserrat"/>
              <a:sym typeface="Montserrat"/>
            </a:endParaRPr>
          </a:p>
        </p:txBody>
      </p:sp>
      <p:sp>
        <p:nvSpPr>
          <p:cNvPr id="166" name="Google Shape;166;p4">
            <a:extLst>
              <a:ext uri="{FF2B5EF4-FFF2-40B4-BE49-F238E27FC236}">
                <a16:creationId xmlns:a16="http://schemas.microsoft.com/office/drawing/2014/main" id="{4EBD2EFA-18CD-60A9-7A34-D3F6B22E8301}"/>
              </a:ext>
            </a:extLst>
          </p:cNvPr>
          <p:cNvSpPr/>
          <p:nvPr/>
        </p:nvSpPr>
        <p:spPr>
          <a:xfrm>
            <a:off x="740824" y="2910389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>
            <a:extLst>
              <a:ext uri="{FF2B5EF4-FFF2-40B4-BE49-F238E27FC236}">
                <a16:creationId xmlns:a16="http://schemas.microsoft.com/office/drawing/2014/main" id="{9E8B7073-FB51-A926-B43A-AB3C9419040E}"/>
              </a:ext>
            </a:extLst>
          </p:cNvPr>
          <p:cNvSpPr txBox="1"/>
          <p:nvPr/>
        </p:nvSpPr>
        <p:spPr>
          <a:xfrm>
            <a:off x="816888" y="1588938"/>
            <a:ext cx="6402039" cy="107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sym typeface="Montserrat"/>
              </a:rPr>
              <a:t>Introductions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68" name="Google Shape;168;p4">
            <a:extLst>
              <a:ext uri="{FF2B5EF4-FFF2-40B4-BE49-F238E27FC236}">
                <a16:creationId xmlns:a16="http://schemas.microsoft.com/office/drawing/2014/main" id="{013891BF-ED76-2EAA-FBB5-8FFE7336B2AC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>
            <a:extLst>
              <a:ext uri="{FF2B5EF4-FFF2-40B4-BE49-F238E27FC236}">
                <a16:creationId xmlns:a16="http://schemas.microsoft.com/office/drawing/2014/main" id="{D8197C66-0FBD-FCE2-1221-9E71CEC5A576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734247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E8A9A710-BB3B-8360-54E1-08CE3E47D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707DFA2-700C-465E-6C77-869F47D93D57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AE1372F1-65C9-133F-A3AC-7CD1B09E4BA7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765D732-02A4-5FDF-72DC-F5D947096D4C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D49E24E-8DC7-E2AC-F045-4DD587E7E11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53A8138-6D71-7A38-D36E-869F02F940F9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BAE6B2D-AD03-C280-A662-E9DE5F3C6454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08E31E3-3AA4-B3D0-B35E-2E7D0E1C680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ECE810E-C242-986F-2973-9DC22256ADDB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308777BD-73CB-2963-38EC-3D417763852B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vs Gemini vs ChatGPT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97689CA8-D805-A6DF-9243-371FE59FD1DB}"/>
              </a:ext>
            </a:extLst>
          </p:cNvPr>
          <p:cNvSpPr txBox="1"/>
          <p:nvPr/>
        </p:nvSpPr>
        <p:spPr>
          <a:xfrm>
            <a:off x="819376" y="4808409"/>
            <a:ext cx="1696278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endParaRPr lang="en-US" altLang="en-US" sz="3200" dirty="0">
              <a:solidFill>
                <a:srgbClr val="042844"/>
              </a:solidFill>
              <a:latin typeface="Montserra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C938D49-1834-963E-BF30-C0ADB164D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38315"/>
              </p:ext>
            </p:extLst>
          </p:nvPr>
        </p:nvGraphicFramePr>
        <p:xfrm>
          <a:off x="912275" y="4359871"/>
          <a:ext cx="15946976" cy="4968115"/>
        </p:xfrm>
        <a:graphic>
          <a:graphicData uri="http://schemas.openxmlformats.org/drawingml/2006/table">
            <a:tbl>
              <a:tblPr/>
              <a:tblGrid>
                <a:gridCol w="3986744">
                  <a:extLst>
                    <a:ext uri="{9D8B030D-6E8A-4147-A177-3AD203B41FA5}">
                      <a16:colId xmlns:a16="http://schemas.microsoft.com/office/drawing/2014/main" val="1982298290"/>
                    </a:ext>
                  </a:extLst>
                </a:gridCol>
                <a:gridCol w="3986744">
                  <a:extLst>
                    <a:ext uri="{9D8B030D-6E8A-4147-A177-3AD203B41FA5}">
                      <a16:colId xmlns:a16="http://schemas.microsoft.com/office/drawing/2014/main" val="591841675"/>
                    </a:ext>
                  </a:extLst>
                </a:gridCol>
                <a:gridCol w="3986744">
                  <a:extLst>
                    <a:ext uri="{9D8B030D-6E8A-4147-A177-3AD203B41FA5}">
                      <a16:colId xmlns:a16="http://schemas.microsoft.com/office/drawing/2014/main" val="2250569765"/>
                    </a:ext>
                  </a:extLst>
                </a:gridCol>
                <a:gridCol w="3986744">
                  <a:extLst>
                    <a:ext uri="{9D8B030D-6E8A-4147-A177-3AD203B41FA5}">
                      <a16:colId xmlns:a16="http://schemas.microsoft.com/office/drawing/2014/main" val="1194407279"/>
                    </a:ext>
                  </a:extLst>
                </a:gridCol>
              </a:tblGrid>
              <a:tr h="993623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Montserrat" pitchFamily="2" charset="77"/>
                        </a:rPr>
                        <a:t>Feature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Montserrat" pitchFamily="2" charset="77"/>
                        </a:rPr>
                        <a:t>Claude (Anthropic)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Montserrat" pitchFamily="2" charset="77"/>
                        </a:rPr>
                        <a:t>Gemini (Google DeepMind)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Montserrat" pitchFamily="2" charset="77"/>
                        </a:rPr>
                        <a:t>ChatGPT (OpenAI)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852030"/>
                  </a:ext>
                </a:extLst>
              </a:tr>
              <a:tr h="993623"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Strength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Careful reasoning, safety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Montserrat" pitchFamily="2" charset="77"/>
                        </a:rPr>
                        <a:t>Web + Search integration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Broad knowledge, coding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423223"/>
                  </a:ext>
                </a:extLst>
              </a:tr>
              <a:tr h="993623"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Style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Polite, structured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Creative, research-driven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Fast, conversational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231701"/>
                  </a:ext>
                </a:extLst>
              </a:tr>
              <a:tr h="993623"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Access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Montserrat" pitchFamily="2" charset="77"/>
                        </a:rPr>
                        <a:t>Web + API (</a:t>
                      </a:r>
                      <a:r>
                        <a:rPr lang="en-GB" sz="1600" b="0" i="0" dirty="0" err="1">
                          <a:latin typeface="Montserrat" pitchFamily="2" charset="77"/>
                        </a:rPr>
                        <a:t>Claude.ai</a:t>
                      </a:r>
                      <a:r>
                        <a:rPr lang="en-GB" sz="1600" b="0" i="0" dirty="0">
                          <a:latin typeface="Montserrat" pitchFamily="2" charset="77"/>
                        </a:rPr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Web (Gemini.google.com)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Web, API (chat.openai.com)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77539"/>
                  </a:ext>
                </a:extLst>
              </a:tr>
              <a:tr h="993623"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Ideal for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Business, legal, modeling tasks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Montserrat" pitchFamily="2" charset="77"/>
                        </a:rPr>
                        <a:t>Research, content creation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Montserrat" pitchFamily="2" charset="77"/>
                        </a:rPr>
                        <a:t>Coding, education, chatbots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390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180875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EB7E743-A27B-AD91-6BB3-25FF177CF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BF0C610-65A7-0747-0D8D-786FBC63DAAD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89063C3-C684-5C91-07E3-01EB4D6EE4A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A695CB2-3607-8A7E-ACA8-0F1E515341D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DEF45E5C-73EF-DDCD-A81D-0CDE50AD0A0C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64BDEE26-D699-389E-676D-B21227B7F0E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DBC6EFE-C21A-F443-DC18-D8790F13736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F108DCE-58F4-C8EE-6E4F-2D92340B0DB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887A8412-828C-10FA-2F65-1FB1AE90B4B0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74F98BD2-91CC-B500-74A8-9D5F34CB953E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When to Consider Claude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B5B8105A-86D8-387B-B739-5EDCE34FCAC0}"/>
              </a:ext>
            </a:extLst>
          </p:cNvPr>
          <p:cNvSpPr txBox="1"/>
          <p:nvPr/>
        </p:nvSpPr>
        <p:spPr>
          <a:xfrm>
            <a:off x="819376" y="4808409"/>
            <a:ext cx="1696278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Handling sensitive or business-critical information.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Building data models that need careful, transparent thinking.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Drafting long-form reports, legal summaries, or policy documents.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Doing structured analysis where safety and detail matter.</a:t>
            </a:r>
          </a:p>
        </p:txBody>
      </p:sp>
    </p:spTree>
    <p:extLst>
      <p:ext uri="{BB962C8B-B14F-4D97-AF65-F5344CB8AC3E}">
        <p14:creationId xmlns:p14="http://schemas.microsoft.com/office/powerpoint/2010/main" val="2079135753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5508782-D778-4FE9-67D5-05A7024C3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D9E247B4-73E1-C5E5-A592-A828182FE24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83DF3AD-334A-6207-4954-FE17FAF9C630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4673274-610C-2FC3-B4F2-FA75DF0C4AD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39FF44B-F739-4957-ECA0-0F998880DF0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04E1D69-6E0F-1356-351A-A2A93C631BE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5A7B046C-CDFC-997F-6470-9B58C5DC3AE5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D600177C-C1D4-EFCF-1F6D-52DD01C1A6F6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C4D6376-54F2-396B-F324-84943FF0640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1042F415-C5FD-0D45-6062-72F61A7FC500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are Artifacts?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F074C0D2-9EDC-9657-42E1-B013A643A15F}"/>
              </a:ext>
            </a:extLst>
          </p:cNvPr>
          <p:cNvSpPr txBox="1"/>
          <p:nvPr/>
        </p:nvSpPr>
        <p:spPr>
          <a:xfrm>
            <a:off x="816888" y="5054345"/>
            <a:ext cx="1696278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Artifacts are live outputs like documents, code, or models.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As you chat with Claude, it can build an artifact alongside your conversation.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Great for: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Building live reports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Generating reusable code snippets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Drafting policies, templates, or structured outputs</a:t>
            </a:r>
          </a:p>
        </p:txBody>
      </p:sp>
    </p:spTree>
    <p:extLst>
      <p:ext uri="{BB962C8B-B14F-4D97-AF65-F5344CB8AC3E}">
        <p14:creationId xmlns:p14="http://schemas.microsoft.com/office/powerpoint/2010/main" val="3595363370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C6BD70A-EA71-0382-6ED3-D458CEE13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A4A8C4A-5F28-93FF-11E4-C60A2B93E49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A787F9FD-09AD-F716-C3A4-67D518ABC60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AEA35753-1D45-4D74-70BE-69497616B901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2037D23B-1D27-990C-31D0-951DEFA8DD0D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7BC910D-DC3E-4877-DAFC-A9399E324ED9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B1223FA4-075F-DA39-4DCB-C35CBBEBC5BF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Claude by Anthropic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0629C8A9-2BF5-DFC9-E6CA-3193230469D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8A3C294B-908B-50C7-5061-4A522064B296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C1A47FEF-40EF-02AC-2846-654BAE240E7B}"/>
              </a:ext>
            </a:extLst>
          </p:cNvPr>
          <p:cNvSpPr txBox="1"/>
          <p:nvPr/>
        </p:nvSpPr>
        <p:spPr>
          <a:xfrm>
            <a:off x="779532" y="3031668"/>
            <a:ext cx="15946976" cy="235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How to Get Started with Claude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Google Shape;165;p4">
            <a:extLst>
              <a:ext uri="{FF2B5EF4-FFF2-40B4-BE49-F238E27FC236}">
                <a16:creationId xmlns:a16="http://schemas.microsoft.com/office/drawing/2014/main" id="{43F640BC-F4D8-AA74-B39F-E5590C78B865}"/>
              </a:ext>
            </a:extLst>
          </p:cNvPr>
          <p:cNvSpPr txBox="1"/>
          <p:nvPr/>
        </p:nvSpPr>
        <p:spPr>
          <a:xfrm>
            <a:off x="816888" y="5054345"/>
            <a:ext cx="1696278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Visit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claude.ai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and sign up for a free account.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Choose a model (e.g., Claude 3 Sonnet for fast analysis).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Start by asking it a simple question or upload a dataset.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Explore Artifacts when working on larger projects.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Upgrade to Claude Pro if you need faster access or heavier tasks.</a:t>
            </a:r>
          </a:p>
        </p:txBody>
      </p:sp>
    </p:spTree>
    <p:extLst>
      <p:ext uri="{BB962C8B-B14F-4D97-AF65-F5344CB8AC3E}">
        <p14:creationId xmlns:p14="http://schemas.microsoft.com/office/powerpoint/2010/main" val="3230915540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0F2BFB4-DF90-E093-098C-F1760A3AE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AA9920F-45DD-9C06-FB05-A0E77B32A18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04489A5-F085-2BE8-6B4F-2D49DC8D213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F5FD09C-AED9-BA90-D6D0-EBBDE615D112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4D8A610-B624-F1F4-7794-19C497445CB5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7743406E-3C42-0FFC-30BC-30D24168B5A1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A2C09965-5ECF-2BCD-52B8-8A224D05A667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Creating an interactive Artifact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B8BF46B0-3F27-68C2-C117-9C19FDE68E4C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5C89CB4-49BE-1334-0863-793B0C422E63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D01D9797-C356-9244-CF94-07E18E53DB0A}"/>
              </a:ext>
            </a:extLst>
          </p:cNvPr>
          <p:cNvSpPr txBox="1"/>
          <p:nvPr/>
        </p:nvSpPr>
        <p:spPr>
          <a:xfrm>
            <a:off x="1170512" y="4719458"/>
            <a:ext cx="15946976" cy="1857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Exercise 4: </a:t>
            </a:r>
            <a:br>
              <a:rPr lang="en-GB" sz="3200" b="1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3200" b="1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Building an interactive:</a:t>
            </a: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report that analyses Rental</a:t>
            </a:r>
            <a:r>
              <a:rPr lang="en-GB" sz="3200" dirty="0">
                <a:solidFill>
                  <a:srgbClr val="0A2F41"/>
                </a:solidFill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Yields in an Excel spreadsheet</a:t>
            </a: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interest</a:t>
            </a:r>
            <a:r>
              <a:rPr lang="en-GB" sz="3200" dirty="0">
                <a:solidFill>
                  <a:srgbClr val="0A2F41"/>
                </a:solidFill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 calculation app</a:t>
            </a:r>
          </a:p>
          <a:p>
            <a:pPr marL="457200" indent="-457200">
              <a:lnSpc>
                <a:spcPct val="161916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A2F41"/>
                </a:solidFill>
                <a:effectLst/>
                <a:latin typeface="Montserrat Medium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PAYE Calculator</a:t>
            </a:r>
            <a:endParaRPr lang="en-GB" sz="3200" dirty="0">
              <a:solidFill>
                <a:srgbClr val="0F4761"/>
              </a:solidFill>
              <a:effectLst/>
              <a:latin typeface="Aptos Display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136452865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A1B4BCD1-7CC8-722E-9495-585C5492E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13D3C26-5E38-89E6-A441-0F0439EC8FEB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11F74C8-E3EB-3B0B-2D1A-E4E1CEA140A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1AC5D61-8C43-B2DC-8324-BA7A6AF13048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CCDE7187-1B89-54BF-5137-29A7AFDC9C71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364EA18-4CC9-2DDA-F591-D4B92AEC6F2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A8EF371-26C0-2552-72C2-384218BED49B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RAG (Retrieval-Augmented Generation)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6840AB1-274E-E847-BF9D-9BCFFB646F1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779692E-0282-7684-B08D-C7F351DEA46D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611D40D2-D055-CEF3-890B-66F1043BBEBF}"/>
              </a:ext>
            </a:extLst>
          </p:cNvPr>
          <p:cNvSpPr txBox="1"/>
          <p:nvPr/>
        </p:nvSpPr>
        <p:spPr>
          <a:xfrm>
            <a:off x="740827" y="4705675"/>
            <a:ext cx="16556713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Combines LLM with external data sources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Useful when LLM doesn’t have all the info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Example: chatbot answering based on your docs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endParaRPr lang="en-US" altLang="en-US" sz="3200" dirty="0" err="1">
              <a:solidFill>
                <a:srgbClr val="042844"/>
              </a:solidFill>
              <a:latin typeface="Montserrat"/>
            </a:endParaRP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F9C76B67-D3F2-48E3-9F08-01863A293528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RAG?</a:t>
            </a:r>
          </a:p>
        </p:txBody>
      </p:sp>
    </p:spTree>
    <p:extLst>
      <p:ext uri="{BB962C8B-B14F-4D97-AF65-F5344CB8AC3E}">
        <p14:creationId xmlns:p14="http://schemas.microsoft.com/office/powerpoint/2010/main" val="2351989693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864848FB-274A-1BD6-117B-CE697A4DC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CC47A0B6-6F41-4A9E-D4DF-3865969072CA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AEEE065-B464-5ADF-3C61-BB37392E01F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4D31A8D-8F30-163E-DEC6-56D157936C6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ADA48574-5B94-638C-FA03-4CE58F6FAB9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369EDD9-E536-67E2-83F6-4E2ADE025BE1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FF82FEA-C6A0-ED51-B507-9965961C4A2A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How RAG works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408A145-D0F4-86C5-66E2-96D09C7465B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6C62FDD3-AD06-9795-9445-5E57EBF3A4A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EAF83F66-158A-25CD-326A-B8E1D01E1E9A}"/>
              </a:ext>
            </a:extLst>
          </p:cNvPr>
          <p:cNvSpPr txBox="1"/>
          <p:nvPr/>
        </p:nvSpPr>
        <p:spPr>
          <a:xfrm>
            <a:off x="740827" y="5012458"/>
            <a:ext cx="16556713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Take a User Query (prompt)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Embed Query → Vector DB (often running locally) (e.g.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chromaDB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)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Retrieve top results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Inject into prompt for LLM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Generate final answer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6B5A0501-10CE-0549-9588-4241190CA048}"/>
              </a:ext>
            </a:extLst>
          </p:cNvPr>
          <p:cNvSpPr txBox="1"/>
          <p:nvPr/>
        </p:nvSpPr>
        <p:spPr>
          <a:xfrm>
            <a:off x="740827" y="2825329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RAG?</a:t>
            </a:r>
          </a:p>
        </p:txBody>
      </p:sp>
    </p:spTree>
    <p:extLst>
      <p:ext uri="{BB962C8B-B14F-4D97-AF65-F5344CB8AC3E}">
        <p14:creationId xmlns:p14="http://schemas.microsoft.com/office/powerpoint/2010/main" val="212039610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69A738DA-B255-FB88-2119-CC96A0385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6BD5A354-9049-B907-3147-DD475AD544DC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0A8C8183-2BB8-4DD5-D363-3FA9C5BFFEA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235F893-3B7C-43C4-C40B-211ABD86C9D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86239A33-CFBF-81F4-A859-8815B9514BE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B9AB41A-36F5-8DA7-FF0B-A84DBD4BB004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956CDD4-43B0-29E0-CAEC-22609C72D477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Embeddings: The Foundation of RAG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FEF60D5F-5D03-9ED6-3D63-9C9ABD2B1A26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99671E05-E30E-DFBA-6AA5-C788980589F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98EB3AAF-3905-49DD-9968-F21B71DEC75C}"/>
              </a:ext>
            </a:extLst>
          </p:cNvPr>
          <p:cNvSpPr txBox="1"/>
          <p:nvPr/>
        </p:nvSpPr>
        <p:spPr>
          <a:xfrm>
            <a:off x="740827" y="473269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Text converted into vector form (e.g. using OpenAI, Cohere,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SentenceTransformers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)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Similar vectors → semantically related content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Used in: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Document search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Semantic autocomplete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Chatbots with memory</a:t>
            </a:r>
          </a:p>
        </p:txBody>
      </p:sp>
    </p:spTree>
    <p:extLst>
      <p:ext uri="{BB962C8B-B14F-4D97-AF65-F5344CB8AC3E}">
        <p14:creationId xmlns:p14="http://schemas.microsoft.com/office/powerpoint/2010/main" val="1944503185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A82FB265-B20A-5799-3914-03D8DB54D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8CD41C0B-C139-7419-A0C2-E0A04E84D93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1325B4F-0D1A-CF6D-10E6-62309BF3D29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0E00DC5F-A05B-DDAC-6460-6E98BD7A864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BA7887B-0EB7-212E-280E-0771A23AA8E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FAFA7DE-F52A-C3D7-A286-7CBE80E9834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3377FDEB-BD7D-1D66-7446-13470CE4FA24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Use Cases for RAG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76783E3C-667D-0D30-18F9-3286AA16F13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F32120D-144C-497A-7439-091D205E1D7E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DC6C43AC-FF75-F480-F102-5098B47C97D1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Internal knowledge base chatbot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Personal AI assistant with your notes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Customer support agent trained on docs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Code search and summarization</a:t>
            </a:r>
          </a:p>
        </p:txBody>
      </p:sp>
    </p:spTree>
    <p:extLst>
      <p:ext uri="{BB962C8B-B14F-4D97-AF65-F5344CB8AC3E}">
        <p14:creationId xmlns:p14="http://schemas.microsoft.com/office/powerpoint/2010/main" val="958219198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CBC8F43-A6D9-5357-322B-0231F85BF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12AB31B-FA7E-04A8-4AA7-092029BC021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4BA08893-B55F-46F8-DE67-65ADCA1C245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2572A2BA-DED9-155E-2EF0-1C0023EBA70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7FEF30E0-DFEA-E7D6-284A-8B7A0B4B39A2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E1E5A464-D13F-404B-7548-210DF0DC0713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9C12587-5641-16BB-1E9D-E02D9D4667B2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Working example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5B6FC679-2BC3-987D-E93C-0A539CC753D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1437FB0-9572-7A8B-062E-3614E09E62DA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A9E468C-94F6-D28F-9325-848D8974F82F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Downloads content from a website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Chunks and indexes it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User asks question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Local LLM answers the question augmented with indexed data</a:t>
            </a:r>
          </a:p>
        </p:txBody>
      </p:sp>
    </p:spTree>
    <p:extLst>
      <p:ext uri="{BB962C8B-B14F-4D97-AF65-F5344CB8AC3E}">
        <p14:creationId xmlns:p14="http://schemas.microsoft.com/office/powerpoint/2010/main" val="28884758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94468B2-FC6A-E82A-60CC-905F72886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2621BBC-EE69-068F-435D-E9C4DB72ECD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F05754C4-3FB1-218B-01E4-8632C1C8BD8A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B37A79F-DD79-B733-3F51-71F417FBA90F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2439816-6BE1-BD62-D127-30921D950BC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E56EB2D8-FB0A-BCFC-066C-875DE32588FB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52A5C7C3-0697-9C5A-90DE-9FDC72B17180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Why AI in Finance?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E4CEF0B7-396A-EDD3-0809-0D4092895538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89638BD-5409-E9E8-A676-8983511CDE71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A418B6A7-9CEA-5358-DDF5-FFBBC299D5BB}"/>
              </a:ext>
            </a:extLst>
          </p:cNvPr>
          <p:cNvSpPr txBox="1"/>
          <p:nvPr/>
        </p:nvSpPr>
        <p:spPr>
          <a:xfrm>
            <a:off x="740827" y="2582259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Business data is data-rich but often manual</a:t>
            </a:r>
          </a:p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42844"/>
                </a:solidFill>
                <a:latin typeface="Montserrat"/>
              </a:rPr>
              <a:t>AI and automation can:</a:t>
            </a: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Reduce repetitive tasks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Speed up decision-making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Enhance the accuracy of reporting</a:t>
            </a:r>
          </a:p>
          <a:p>
            <a:pPr marL="51435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Help source and analyze external data faster </a:t>
            </a:r>
          </a:p>
        </p:txBody>
      </p:sp>
    </p:spTree>
    <p:extLst>
      <p:ext uri="{BB962C8B-B14F-4D97-AF65-F5344CB8AC3E}">
        <p14:creationId xmlns:p14="http://schemas.microsoft.com/office/powerpoint/2010/main" val="2339908736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407BB701-309D-0F42-22DF-C95E7D26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402092F-F838-DBAB-DB93-93A8FBA4AA54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6551C892-84D1-5516-A0BB-264E2020A73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73395AC-AFF6-C0F5-D49B-E167ADFA51F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35FE967-A580-E159-9B26-9C2A0CDF9EA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38DA7D37-C5B3-CB2C-08AC-05DEBE5C4284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114CCD4-D51F-E825-A7E1-676115C898A1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How does that look?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33398957-927D-1382-2068-D51AC7A2C5D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9FF47A5-5CF5-D9B4-A656-098134A3DC3D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D373FE8-E598-BD23-682E-EA0EE36EB830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endParaRPr lang="en-US" altLang="en-US" sz="3200" dirty="0">
              <a:solidFill>
                <a:srgbClr val="042844"/>
              </a:solidFill>
              <a:latin typeface="Montserra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BD94C-D43A-7244-194B-D1F78CBA8B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915" y="3907815"/>
            <a:ext cx="16336921" cy="358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82244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1E7A5B5-BEE6-2BBD-3FC5-525A94779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E2FACF9F-E8F4-5AE4-2F25-426CF27AD3D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DA702829-1917-8609-D3BB-4A13726A5F81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27B1722D-E8D1-8E65-B533-4BE963804278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76BE39D-40D3-B25F-4D1E-2865BC768D6E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07BC390-89BF-40E5-DBC3-F7BDDB64977E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3383E5CB-7E69-99AD-DF04-D23A35CF60CE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What is an AI Agent?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74774B4-F8D9-B979-7910-725F68783BE9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E38933BE-C5F0-8D00-EF52-C752FE0945E8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B04E1592-898C-F3B8-FA7A-6D2817197615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What is an AI Agent?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Think of an AI agent like a helpful digital assistant.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It doesn’t just answer questions (like ChatGPT)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it can also decide what steps to take, use tools, and take actions to reach a goal.</a:t>
            </a:r>
          </a:p>
        </p:txBody>
      </p:sp>
    </p:spTree>
    <p:extLst>
      <p:ext uri="{BB962C8B-B14F-4D97-AF65-F5344CB8AC3E}">
        <p14:creationId xmlns:p14="http://schemas.microsoft.com/office/powerpoint/2010/main" val="218561999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64C039E-7F7D-FEA5-88DA-5DD0288E3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AA0317E-373B-14D4-41E3-FBE23F5A225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3D7842BC-AB32-8AEB-2A75-2C6DE17FE32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8B3E20F-9C9E-3905-6209-8CE51A62559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C090F3D-46FE-9742-AF8A-09E7404FEFE1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4B7C3C4-D5D6-8E9C-243D-EE47EA324D8D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C23E7BE5-434D-7493-966E-064719B0B7DB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An example: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A926298-7911-BC07-9690-68DD307D568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92E54C7-D298-3D90-B184-A83E535F8710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4700A948-0688-7027-9F61-D10CCD82FA2E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Example: Instead of you asking, “What’s the weather?” and getting an answer, an agent might: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1.	Check your location,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2.	Look up the weather,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	3.	Add it to your calendar with outfit suggestions.</a:t>
            </a:r>
          </a:p>
        </p:txBody>
      </p:sp>
    </p:spTree>
    <p:extLst>
      <p:ext uri="{BB962C8B-B14F-4D97-AF65-F5344CB8AC3E}">
        <p14:creationId xmlns:p14="http://schemas.microsoft.com/office/powerpoint/2010/main" val="3057647759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684A26F7-52AC-126C-CCE3-DFB43F977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2651E10E-19D0-E493-6100-4EAC6D1322A5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DBC45A2-FFBE-0E41-5286-BF9DB6767D9F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86917AE-1E37-681D-1A93-068FE5DB3E9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6502B598-F520-4378-61DB-F167A64E60DB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073FF749-71FF-BABE-162D-530BD931358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C63C26F-A7DB-45B8-6A50-2F8CD772F688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How does it look…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F2204962-A6B5-625E-FDDF-451C9BACA6FE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331C848-BC26-8F9A-C7A5-5D397E24FE94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FB7D9126-1F36-DC31-6C49-3E73F7110A39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endParaRPr lang="en-US" altLang="en-US" sz="3200" dirty="0">
              <a:solidFill>
                <a:srgbClr val="042844"/>
              </a:solidFill>
              <a:latin typeface="Montserrat"/>
            </a:endParaRPr>
          </a:p>
        </p:txBody>
      </p:sp>
      <p:pic>
        <p:nvPicPr>
          <p:cNvPr id="3" name="Picture 2" descr="A diagram of a software application&#10;&#10;AI-generated content may be incorrect.">
            <a:extLst>
              <a:ext uri="{FF2B5EF4-FFF2-40B4-BE49-F238E27FC236}">
                <a16:creationId xmlns:a16="http://schemas.microsoft.com/office/drawing/2014/main" id="{8717691B-8076-BD99-E01D-30B47895DB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6917" y="1416725"/>
            <a:ext cx="10418996" cy="814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27362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FD047D8-0870-EA45-5727-797075954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1FFCD92B-9E09-DBDB-1912-9E90F7EAF6D5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95A7D1D-DA5F-B449-5A5C-B27625D53EA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56D0704-0DEE-5C03-1953-F2368887300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37B017BD-2BB8-CDB5-2B49-6DA3F65F9306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9B8766F-624D-9A1D-149C-D94C44BA31AA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6A5A311D-FE12-93B5-6266-4E0CA9D07403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So what?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73E242C-531B-629C-4D1F-EA649DA4E9F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DEFDB20-51DF-C08E-6C3E-83905E310F9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7C18A45B-963F-3938-F423-1C8A0EA7447A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Why is this Important?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AI Agents move from “just answering” → “actually doing.”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They save time by handling repetitive or complex tasks without needing constant human input.</a:t>
            </a:r>
          </a:p>
        </p:txBody>
      </p:sp>
    </p:spTree>
    <p:extLst>
      <p:ext uri="{BB962C8B-B14F-4D97-AF65-F5344CB8AC3E}">
        <p14:creationId xmlns:p14="http://schemas.microsoft.com/office/powerpoint/2010/main" val="4039970322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D4B89991-8B7E-5810-6030-5100EA0ED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C4D67C8-938F-FF28-C32C-ACF97CCB905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F712209-0F8C-08FF-5C57-D14239857EB6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A1398F40-3965-1F0E-D1AD-82AA262A2875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40A7258C-3D43-162A-CBA0-2F65F56A38E1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DD4F686-DA95-91B5-9604-44DE88606126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FE7F576F-D877-873F-1DCF-755212658C0A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Real-World Use Cases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7761A9D4-2797-4ABD-916C-8A407F3BAA26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55CFA758-EE78-1851-18EB-163928B587E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B0C1533-01B9-2581-CAC4-669BA61C5FF4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Business: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Research competitors online and create a summary.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Monitor website analytics and email you weekly highlights.</a:t>
            </a:r>
          </a:p>
        </p:txBody>
      </p:sp>
    </p:spTree>
    <p:extLst>
      <p:ext uri="{BB962C8B-B14F-4D97-AF65-F5344CB8AC3E}">
        <p14:creationId xmlns:p14="http://schemas.microsoft.com/office/powerpoint/2010/main" val="298284884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F48EA05-757D-FA0F-A6BD-4191F7C5A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CB61BD1D-797C-5E3C-A9EB-2E2F0E6D862B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8B68357E-4B14-3578-0172-C21753C1192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CF0379B0-B974-8ED3-D8AA-F14E4EF0D821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CF3DF077-DAB5-6B6A-3EF9-55012795AE83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A71D8A4E-2683-849E-3483-CCB6718B540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CAF9706C-67C3-4093-B08B-FE3C6FB52974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Real-World Use Cases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103162D0-6E0C-92E5-393C-11338C60354C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D168E9C-B300-4876-4090-811012E46CB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6C8F21FB-4E1E-72D0-7406-F317875DA4E5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Personal Life: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Book travel (search flights, compare prices, suggest best times).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Manage personal to-do lists and remind you automatically.</a:t>
            </a:r>
          </a:p>
        </p:txBody>
      </p:sp>
    </p:spTree>
    <p:extLst>
      <p:ext uri="{BB962C8B-B14F-4D97-AF65-F5344CB8AC3E}">
        <p14:creationId xmlns:p14="http://schemas.microsoft.com/office/powerpoint/2010/main" val="2537214065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DB4F4243-70DD-5FC9-FAF4-5D3D5B840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61005E7-66E8-FA62-0344-EFE4B850050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00C9487-22FD-3F14-2458-0038B578BB87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85C9D4B0-8CAC-F4C1-185F-FAF579A39D5C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8CFC0CC0-FBBC-21E1-C7DF-C3F02626224B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A905E22-B657-C3D3-07CA-BC1FD31D5CB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7C50ACAD-67F3-060D-E000-4B18DE397864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Real-World Use Cases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B5BA2A6-FC9C-C5FF-8281-C56DA2198E5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E74AB0BD-0744-3147-ADFF-8B07B5E8D1B9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C23334A-264C-DC91-8E8B-3D854240031F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Customer Service: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Chatbots that not only answer FAQs but also reset a password or track an order automatically.</a:t>
            </a:r>
          </a:p>
        </p:txBody>
      </p:sp>
    </p:spTree>
    <p:extLst>
      <p:ext uri="{BB962C8B-B14F-4D97-AF65-F5344CB8AC3E}">
        <p14:creationId xmlns:p14="http://schemas.microsoft.com/office/powerpoint/2010/main" val="2959440371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1AEEE8E7-0367-931F-5B09-3D055BA6C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449C44FC-B8C0-7133-24C5-361B0BFCFFE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BDBE91F-D725-585B-804A-31628DC69F0B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42120639-E2B5-9E8B-50A6-CEA005E402A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0E3F9C9-7867-7544-59B9-D222DAFBFB60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D8E02EC-1B1B-1EA3-F558-7DBCD979A58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343E1B09-8F1F-C028-ABEC-C2B06579CF28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sym typeface="Montserrat"/>
              </a:rPr>
              <a:t>Tools to Explore AI Agents</a:t>
            </a:r>
            <a:endParaRPr lang="en-GB"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EB0D08D-114B-5AE2-D1D2-600198A8BEE7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6C82B32-A332-9CC7-5EB0-8705AE5A4191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462B4CA-87CA-268C-5E06-6F82FFFD90B2}"/>
              </a:ext>
            </a:extLst>
          </p:cNvPr>
          <p:cNvSpPr txBox="1"/>
          <p:nvPr/>
        </p:nvSpPr>
        <p:spPr>
          <a:xfrm>
            <a:off x="740827" y="4136566"/>
            <a:ext cx="17040987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ChatGPT (with custom instructions + plugins) – build simple, </a:t>
            </a: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specialised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 agents.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AutoGPT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 / </a:t>
            </a: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BabyAGI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 – open-source projects showing autonomous agents in action.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LangChain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 – a framework for building more advanced AI agents that can use APIs, databases, and logic.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Perplexity.ai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 – a consumer tool that blends search + AI agent </a:t>
            </a:r>
            <a:r>
              <a:rPr lang="en-US" altLang="en-US" sz="2400" dirty="0" err="1">
                <a:solidFill>
                  <a:srgbClr val="042844"/>
                </a:solidFill>
                <a:latin typeface="Montserrat"/>
              </a:rPr>
              <a:t>behaviour</a:t>
            </a:r>
            <a:r>
              <a:rPr lang="en-US" altLang="en-US" sz="2400" dirty="0">
                <a:solidFill>
                  <a:srgbClr val="04284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895915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917CED6E-CC74-801B-D253-9D99E4DD1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26BFAEFE-38D5-4365-E287-6928D671F1B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C5EFEB5-306A-77E3-4218-54919CC16029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51CA36A-A144-C31E-4DBF-501EBAD27CF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4E02D7E-9275-7790-EA19-F97BA466BAF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2A88232D-4BC6-D164-FE2B-8B061ECB5DC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7E03C751-CB4B-42C0-536B-2CCDD54B3B81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21843AAF-D0AD-06C8-2C0E-AAF5E99C0BF4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93BBB380-48F6-F380-7D6A-B8B17DD1D43B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57A53915-1EC3-9F5E-E70D-42C3F5FE38B8}"/>
              </a:ext>
            </a:extLst>
          </p:cNvPr>
          <p:cNvSpPr txBox="1"/>
          <p:nvPr/>
        </p:nvSpPr>
        <p:spPr>
          <a:xfrm>
            <a:off x="740827" y="4705675"/>
            <a:ext cx="16556713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Anthropic’s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Claude is a strong AI option for data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modellers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and business users.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It’s focused on safety, clear reasoning, and producing reliable outputs.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Try using Claude for careful analysis, long-form content, and structured tasks!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00AEFBC9-5308-8C27-F631-B8DDD70C868F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Summing up</a:t>
            </a:r>
          </a:p>
        </p:txBody>
      </p:sp>
    </p:spTree>
    <p:extLst>
      <p:ext uri="{BB962C8B-B14F-4D97-AF65-F5344CB8AC3E}">
        <p14:creationId xmlns:p14="http://schemas.microsoft.com/office/powerpoint/2010/main" val="387074243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86CDCFA5-17EF-A4F2-7EDC-EE4FAE12C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B01892E-A457-E1B4-90B0-AC7D968222B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52CBEFFC-9FAD-E420-24AB-8FB1A9835DA4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B295920-033C-8282-0D95-2588BABDAF3B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C52FC76-167C-9AD6-7399-4546AB3B03EF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16AC17A0-114E-378D-5AA3-0036F0235B9A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EFD26454-17F4-CFC3-ACE4-17F1FB7BC4AE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Who is this for?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C4FE14B6-0599-5A21-76FB-740C6C83F15A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E727B63B-E251-135A-7157-BC4DC610F566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A015AC88-98C9-CA54-8D30-57BE49A640EF}"/>
              </a:ext>
            </a:extLst>
          </p:cNvPr>
          <p:cNvSpPr txBox="1"/>
          <p:nvPr/>
        </p:nvSpPr>
        <p:spPr>
          <a:xfrm>
            <a:off x="740827" y="2368251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42844"/>
                </a:solidFill>
                <a:latin typeface="Montserrat"/>
              </a:rPr>
              <a:t>Designed for:</a:t>
            </a:r>
          </a:p>
          <a:p>
            <a:pPr>
              <a:lnSpc>
                <a:spcPct val="161916"/>
              </a:lnSpc>
            </a:pPr>
            <a:endParaRPr lang="en-GB" sz="3200" b="1" dirty="0">
              <a:solidFill>
                <a:srgbClr val="042844"/>
              </a:solidFill>
              <a:latin typeface="Montserrat"/>
            </a:endParaRP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Business process professionals &amp; analysts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Anyone in accounting and finance 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Investors with Excel experience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Anyone involved in financial modeling</a:t>
            </a:r>
          </a:p>
        </p:txBody>
      </p:sp>
    </p:spTree>
    <p:extLst>
      <p:ext uri="{BB962C8B-B14F-4D97-AF65-F5344CB8AC3E}">
        <p14:creationId xmlns:p14="http://schemas.microsoft.com/office/powerpoint/2010/main" val="2436157039"/>
      </p:ext>
    </p:extLst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CDCF551B-CABE-4556-0B8F-4C3E8A9A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292CCDE2-99A0-7D4F-F698-1B8BEE28947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973EB808-9F85-7323-7B94-DC0B3168A370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D3845CBB-5609-8608-DDDE-3A3BD8933FF2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641A9B70-C9CA-DC6D-A71F-352BCB9ECCD0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CF5B310-CC03-1FC4-D97C-14E39EFB12C8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B4B5DA7-C6A7-BA1B-DCB7-E998C48B8D1D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E9FA53D-C6A2-A192-9914-C5A1E5626F22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F3F753F-8643-DA65-30F1-9E588E9D9502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D30E9470-1B9C-66BB-9493-39B94734D911}"/>
              </a:ext>
            </a:extLst>
          </p:cNvPr>
          <p:cNvSpPr txBox="1"/>
          <p:nvPr/>
        </p:nvSpPr>
        <p:spPr>
          <a:xfrm>
            <a:off x="816887" y="4584140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Where do you repeat manual data tasks?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What financial models could be made smarter with AI?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How could automating reports free up your time?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Could you build live dashboards using API data + AI models?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CCF49656-6620-5942-CAAC-D4CE977F21C2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Apply AI in Your Professional Role</a:t>
            </a:r>
          </a:p>
        </p:txBody>
      </p:sp>
    </p:spTree>
    <p:extLst>
      <p:ext uri="{BB962C8B-B14F-4D97-AF65-F5344CB8AC3E}">
        <p14:creationId xmlns:p14="http://schemas.microsoft.com/office/powerpoint/2010/main" val="906195476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76E39D05-2092-FCCF-6D79-9AFA52CDB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7078E0E6-3A0A-0863-B5FF-5E80C3DA7D57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C02BA484-ECEF-3281-8D2F-3A184E6D2B4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C019A56-6A8A-3178-AC45-3A7AE2123EB9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7302D2C7-49D9-1727-BA67-129E8777BE4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BC5C08D9-FCCC-C948-A417-D060947CEE26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62FB0BF-70E6-10C0-A5D2-70B8D431B34E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A3725B93-8BC3-E8F1-34F6-F0B3B7F8C94C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AE708E15-3B36-DE39-B240-2A462C600573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BD1C6285-FE82-139E-61CF-F630579B8F58}"/>
              </a:ext>
            </a:extLst>
          </p:cNvPr>
          <p:cNvSpPr txBox="1"/>
          <p:nvPr/>
        </p:nvSpPr>
        <p:spPr>
          <a:xfrm>
            <a:off x="816887" y="4584140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Predictive Cash Flow Model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 Python in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Colab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to forecast cash flow based on historical transaction data.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0032AD76-2B02-4ADD-0B57-81722D2DF231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Inspiration: Real-World AI Projects You Could Build</a:t>
            </a:r>
          </a:p>
        </p:txBody>
      </p:sp>
    </p:spTree>
    <p:extLst>
      <p:ext uri="{BB962C8B-B14F-4D97-AF65-F5344CB8AC3E}">
        <p14:creationId xmlns:p14="http://schemas.microsoft.com/office/powerpoint/2010/main" val="1043004678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78B27E1E-627D-6252-4E61-B2BFB6C35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3A01359F-7452-24E1-3CD1-B65B117E5570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1D00F43B-E4D8-0321-C4BF-66B37C652232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0698714-E486-81CC-5D2D-4265CE058C63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93EA431A-197B-EE72-8992-012D4EE56C2D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CCB41843-B8D6-05CB-C085-C1FF507B2C4B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1E7E8010-8D79-DFFB-008C-A438D3305D53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7DF2A873-EF12-0E7D-5CDA-D6EC3643D213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C235B779-1AC3-B93F-0765-45056C5B7DC4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1C67CEBD-1822-7FB8-EAB2-03FA90889383}"/>
              </a:ext>
            </a:extLst>
          </p:cNvPr>
          <p:cNvSpPr txBox="1"/>
          <p:nvPr/>
        </p:nvSpPr>
        <p:spPr>
          <a:xfrm>
            <a:off x="816887" y="4584140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Automated Investment Summary Reports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 GPT + Excel macros to create smart monthly performance summaries for clients.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FBD71FF6-B55D-4DFC-AD83-303ACDB14E54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Inspiration: Real-World AI Projects You Could Build</a:t>
            </a:r>
          </a:p>
        </p:txBody>
      </p:sp>
    </p:spTree>
    <p:extLst>
      <p:ext uri="{BB962C8B-B14F-4D97-AF65-F5344CB8AC3E}">
        <p14:creationId xmlns:p14="http://schemas.microsoft.com/office/powerpoint/2010/main" val="125585660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E78E56F2-F1F9-2245-D1B8-7E44AB25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503189AF-B67F-F51D-5D15-D19FEBCF8DB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BAA5C21-BC3D-7881-0D69-DE2FF34F273C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E9822673-5938-823E-9060-C6965DE6ED6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3956F679-0315-9EC4-0B86-72F927DC2156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1EB134A-0A9C-B89C-3649-306FD09E03B5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ECD89C8C-B9A2-77F5-ED0B-55F16A3F4F0E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4DA01B58-832D-EC80-771D-BE7AA664EA6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012612A6-CEE5-C071-CC6D-837910ABBE9A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11C24AA5-C011-61A3-0B5B-1D3DB263ECCB}"/>
              </a:ext>
            </a:extLst>
          </p:cNvPr>
          <p:cNvSpPr txBox="1"/>
          <p:nvPr/>
        </p:nvSpPr>
        <p:spPr>
          <a:xfrm>
            <a:off x="816887" y="4584140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Automated Investment Summary Reports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Use GPT + Excel macros to create smart monthly performance summaries for clients.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4BD6F278-813E-5C6A-25C9-3E8D52ABF2F3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Inspiration: Real-World AI Projects You Could Build</a:t>
            </a:r>
          </a:p>
        </p:txBody>
      </p:sp>
    </p:spTree>
    <p:extLst>
      <p:ext uri="{BB962C8B-B14F-4D97-AF65-F5344CB8AC3E}">
        <p14:creationId xmlns:p14="http://schemas.microsoft.com/office/powerpoint/2010/main" val="119401882"/>
      </p:ext>
    </p:ext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3B38A448-AEE6-682C-F796-C448AE3B1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0FBE4BBA-7080-7659-B168-767B6394DD52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6F9E4736-ABB9-98C5-5E1B-B60F2CA98FF3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B83863A8-687A-5887-1832-9217AC8FEE86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0B40DC1B-6081-18CC-FF41-4DF5FDB958F0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8C94A33E-F602-AC09-F8C0-F5C3D34E05F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9C0A7A8E-74DE-7B41-C4C5-0C8DEA5A4BB8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15D706CA-19D6-5BB4-BC91-17143CE3F1FB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88404210-FDFA-3269-2475-0755DBBFD121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C18F6D19-2B54-BF19-41F7-9918FF4BDC14}"/>
              </a:ext>
            </a:extLst>
          </p:cNvPr>
          <p:cNvSpPr txBox="1"/>
          <p:nvPr/>
        </p:nvSpPr>
        <p:spPr>
          <a:xfrm>
            <a:off x="816887" y="4584140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Risk Analysis Bot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Create a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Colab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notebook that scores portfolio risks based on market movements.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4F996953-D113-3FF7-221D-AB387BACD6FE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Inspiration: Real-World AI Projects You Could Build</a:t>
            </a:r>
          </a:p>
        </p:txBody>
      </p:sp>
    </p:spTree>
    <p:extLst>
      <p:ext uri="{BB962C8B-B14F-4D97-AF65-F5344CB8AC3E}">
        <p14:creationId xmlns:p14="http://schemas.microsoft.com/office/powerpoint/2010/main" val="183858085"/>
      </p:ext>
    </p:extLst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01C144B-16AC-AD38-056D-D12E9F625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6129B024-2E47-5D86-A6C4-C14C8F4F72E3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6C87AE86-75F2-15C7-0E5F-44BBBA504EBD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63DEE9EA-79DC-BD49-FF2E-24280689023C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3EDC116-37C5-FBB7-DD64-150951FF4658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E48B6467-2034-2901-EE4D-0E3F2BD6E852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B41B11BC-F5B4-DE43-174B-1E514AAD4364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12A034C8-E8C7-6122-D8D2-783A48AB38AE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16682BBD-7CD2-FD85-6A5D-0040C4910C4D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96B18D39-A7CE-54F0-76B2-FFCD2874C014}"/>
              </a:ext>
            </a:extLst>
          </p:cNvPr>
          <p:cNvSpPr txBox="1"/>
          <p:nvPr/>
        </p:nvSpPr>
        <p:spPr>
          <a:xfrm>
            <a:off x="816887" y="4584140"/>
            <a:ext cx="15946976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FX Rate Monitoring System</a:t>
            </a:r>
          </a:p>
          <a:p>
            <a:pPr defTabSz="914400" eaLnBrk="0" fontAlgn="base" latinLnBrk="0" hangingPunct="0">
              <a:lnSpc>
                <a:spcPct val="161916"/>
              </a:lnSpc>
              <a:buSzTx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Automatically pull exchange rates daily and alert when </a:t>
            </a:r>
            <a:r>
              <a:rPr lang="en-US" altLang="en-US" sz="3200" dirty="0" err="1">
                <a:solidFill>
                  <a:srgbClr val="042844"/>
                </a:solidFill>
                <a:latin typeface="Montserrat"/>
              </a:rPr>
              <a:t>favourable</a:t>
            </a: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 conditions occur.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74084B38-0747-9818-0898-2BC66DC7BA43}"/>
              </a:ext>
            </a:extLst>
          </p:cNvPr>
          <p:cNvSpPr txBox="1"/>
          <p:nvPr/>
        </p:nvSpPr>
        <p:spPr>
          <a:xfrm>
            <a:off x="740827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Inspiration: Real-World AI Projects You Could Build</a:t>
            </a:r>
          </a:p>
        </p:txBody>
      </p:sp>
    </p:spTree>
    <p:extLst>
      <p:ext uri="{BB962C8B-B14F-4D97-AF65-F5344CB8AC3E}">
        <p14:creationId xmlns:p14="http://schemas.microsoft.com/office/powerpoint/2010/main" val="3679367842"/>
      </p:ext>
    </p:ext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ABD478C5-2E92-1420-9DF8-D844C4BF5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377BB97-7C55-827E-4F1D-26639F0A83D3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4AEEDAF-D2F7-D6F6-684B-E04BFDA9E8B0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5E684561-B293-27E4-4C9B-DEC5E77DC3DA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F0866C1D-C2BD-50FF-14E9-AC83E110F42A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49DC7A5B-9439-09C9-CD57-41A18572C4D7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8EAC59EB-60C1-2898-487C-BB6DDF4C9D82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Final Thoughts…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56F63AEA-A614-66AE-8874-A78C6B671FC9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3FF704D1-797F-FA81-3466-D8994A634138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7975E66-7485-EDD9-731C-EE0A70F012C6}"/>
              </a:ext>
            </a:extLst>
          </p:cNvPr>
          <p:cNvSpPr txBox="1"/>
          <p:nvPr/>
        </p:nvSpPr>
        <p:spPr>
          <a:xfrm>
            <a:off x="816887" y="4584140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You don’t need a huge project — even a small automation that saves 30 minutes a week is real, valuable AI at work!</a:t>
            </a:r>
          </a:p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r>
              <a:rPr lang="en-US" altLang="en-US" sz="3200" dirty="0">
                <a:solidFill>
                  <a:srgbClr val="042844"/>
                </a:solidFill>
                <a:latin typeface="Montserrat"/>
              </a:rPr>
              <a:t>Pick a simple but repetitive task you know well — and make it smarter with what you’ve learned.</a:t>
            </a:r>
          </a:p>
        </p:txBody>
      </p:sp>
      <p:sp>
        <p:nvSpPr>
          <p:cNvPr id="2" name="Google Shape;165;p4">
            <a:extLst>
              <a:ext uri="{FF2B5EF4-FFF2-40B4-BE49-F238E27FC236}">
                <a16:creationId xmlns:a16="http://schemas.microsoft.com/office/drawing/2014/main" id="{5780DDE7-22C7-D764-EDF2-1742A77E2250}"/>
              </a:ext>
            </a:extLst>
          </p:cNvPr>
          <p:cNvSpPr txBox="1"/>
          <p:nvPr/>
        </p:nvSpPr>
        <p:spPr>
          <a:xfrm>
            <a:off x="721372" y="2931715"/>
            <a:ext cx="15946976" cy="1773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R="0" lvl="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Your Next Step</a:t>
            </a:r>
          </a:p>
        </p:txBody>
      </p:sp>
    </p:spTree>
    <p:extLst>
      <p:ext uri="{BB962C8B-B14F-4D97-AF65-F5344CB8AC3E}">
        <p14:creationId xmlns:p14="http://schemas.microsoft.com/office/powerpoint/2010/main" val="3022875585"/>
      </p:ext>
    </p:extLst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B7D6C985-0760-32F2-C9EE-84DCEDE2D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B40B0B3F-2115-6EC2-D3BB-8188D2E4021F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B36317C6-A587-760E-8602-2F5CD8B43575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39619B9B-3E8E-21AC-0C38-389497618BAE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1C95E977-F470-3B8C-BE94-F3B66EDA24B4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D67C5B64-95E2-D5A2-976D-CA58F1226E4B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C96F50A3-5C38-06F3-E553-EF7E90A07606}"/>
              </a:ext>
            </a:extLst>
          </p:cNvPr>
          <p:cNvSpPr txBox="1"/>
          <p:nvPr/>
        </p:nvSpPr>
        <p:spPr>
          <a:xfrm>
            <a:off x="740827" y="1612762"/>
            <a:ext cx="175471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Any questions?</a:t>
            </a:r>
            <a:endParaRPr sz="1200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E3A346F-833A-452A-B705-4E3E69FC143E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B37F48E6-31FF-8B87-610B-9AFA155AE0C3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31F47D7F-9D01-D497-2C84-25045D37E771}"/>
              </a:ext>
            </a:extLst>
          </p:cNvPr>
          <p:cNvSpPr txBox="1"/>
          <p:nvPr/>
        </p:nvSpPr>
        <p:spPr>
          <a:xfrm>
            <a:off x="816887" y="4584140"/>
            <a:ext cx="13601242" cy="3124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indent="-457200" defTabSz="914400" eaLnBrk="0" fontAlgn="base" latinLnBrk="0" hangingPunct="0">
              <a:lnSpc>
                <a:spcPct val="161916"/>
              </a:lnSpc>
              <a:buSzTx/>
              <a:buFont typeface="+mj-lt"/>
              <a:buAutoNum type="arabicPeriod"/>
              <a:tabLst/>
            </a:pPr>
            <a:endParaRPr lang="en-US" altLang="en-US" sz="3200" dirty="0">
              <a:solidFill>
                <a:srgbClr val="04284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28719485"/>
      </p:ext>
    </p:ext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"/>
          <p:cNvSpPr/>
          <p:nvPr/>
        </p:nvSpPr>
        <p:spPr>
          <a:xfrm>
            <a:off x="165153" y="202430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3"/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6" name="Google Shape;126;p3"/>
          <p:cNvGrpSpPr/>
          <p:nvPr/>
        </p:nvGrpSpPr>
        <p:grpSpPr>
          <a:xfrm>
            <a:off x="661885" y="9782241"/>
            <a:ext cx="5355312" cy="397905"/>
            <a:chOff x="0" y="-19050"/>
            <a:chExt cx="7140416" cy="530541"/>
          </a:xfrm>
        </p:grpSpPr>
        <p:sp>
          <p:nvSpPr>
            <p:cNvPr id="127" name="Google Shape;127;p3"/>
            <p:cNvSpPr/>
            <p:nvPr/>
          </p:nvSpPr>
          <p:spPr>
            <a:xfrm>
              <a:off x="0" y="0"/>
              <a:ext cx="7140416" cy="511491"/>
            </a:xfrm>
            <a:custGeom>
              <a:avLst/>
              <a:gdLst/>
              <a:ahLst/>
              <a:cxnLst/>
              <a:rect l="l" t="t" r="r" b="b"/>
              <a:pathLst>
                <a:path w="7140416" h="511491" extrusionOk="0">
                  <a:moveTo>
                    <a:pt x="0" y="0"/>
                  </a:moveTo>
                  <a:lnTo>
                    <a:pt x="7140416" y="0"/>
                  </a:lnTo>
                  <a:lnTo>
                    <a:pt x="7140416" y="511491"/>
                  </a:lnTo>
                  <a:lnTo>
                    <a:pt x="0" y="51149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3"/>
            <p:cNvSpPr txBox="1"/>
            <p:nvPr/>
          </p:nvSpPr>
          <p:spPr>
            <a:xfrm>
              <a:off x="0" y="-19050"/>
              <a:ext cx="7140416" cy="5305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2025.All Rights Reserved</a:t>
              </a:r>
              <a:endParaRPr dirty="0">
                <a:latin typeface="Montserrat" panose="00000500000000000000" pitchFamily="2" charset="0"/>
              </a:endParaRPr>
            </a:p>
          </p:txBody>
        </p:sp>
      </p:grpSp>
      <p:sp>
        <p:nvSpPr>
          <p:cNvPr id="129" name="Google Shape;129;p3"/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661885" y="9796528"/>
            <a:ext cx="5355312" cy="383618"/>
          </a:xfrm>
          <a:custGeom>
            <a:avLst/>
            <a:gdLst/>
            <a:ahLst/>
            <a:cxnLst/>
            <a:rect l="l" t="t" r="r" b="b"/>
            <a:pathLst>
              <a:path w="7140416" h="511491" extrusionOk="0">
                <a:moveTo>
                  <a:pt x="0" y="0"/>
                </a:moveTo>
                <a:lnTo>
                  <a:pt x="7140416" y="0"/>
                </a:lnTo>
                <a:lnTo>
                  <a:pt x="7140416" y="511491"/>
                </a:lnTo>
                <a:lnTo>
                  <a:pt x="0" y="511491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/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0" y="0"/>
            <a:ext cx="18288000" cy="6595110"/>
          </a:xfrm>
          <a:custGeom>
            <a:avLst/>
            <a:gdLst/>
            <a:ahLst/>
            <a:cxnLst/>
            <a:rect l="l" t="t" r="r" b="b"/>
            <a:pathLst>
              <a:path w="24384000" h="8793480" extrusionOk="0">
                <a:moveTo>
                  <a:pt x="0" y="0"/>
                </a:moveTo>
                <a:lnTo>
                  <a:pt x="24384000" y="0"/>
                </a:lnTo>
                <a:lnTo>
                  <a:pt x="24384000" y="8793480"/>
                </a:lnTo>
                <a:lnTo>
                  <a:pt x="0" y="879348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t="-34418" b="-3441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0" y="1628587"/>
            <a:ext cx="18288000" cy="4980810"/>
          </a:xfrm>
          <a:custGeom>
            <a:avLst/>
            <a:gdLst/>
            <a:ahLst/>
            <a:cxnLst/>
            <a:rect l="l" t="t" r="r" b="b"/>
            <a:pathLst>
              <a:path w="24384000" h="8831453" extrusionOk="0">
                <a:moveTo>
                  <a:pt x="0" y="0"/>
                </a:moveTo>
                <a:lnTo>
                  <a:pt x="24384000" y="0"/>
                </a:lnTo>
                <a:lnTo>
                  <a:pt x="24384000" y="8831453"/>
                </a:lnTo>
                <a:lnTo>
                  <a:pt x="0" y="883145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"/>
          <p:cNvSpPr txBox="1"/>
          <p:nvPr/>
        </p:nvSpPr>
        <p:spPr>
          <a:xfrm>
            <a:off x="1341681" y="2519198"/>
            <a:ext cx="15885151" cy="2184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Real Estate Finance and Financial Modelling Consulting and Training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2085108" y="8052057"/>
            <a:ext cx="14117787" cy="1137341"/>
          </a:xfrm>
          <a:custGeom>
            <a:avLst/>
            <a:gdLst/>
            <a:ahLst/>
            <a:cxnLst/>
            <a:rect l="l" t="t" r="r" b="b"/>
            <a:pathLst>
              <a:path w="18823716" h="1516455" extrusionOk="0">
                <a:moveTo>
                  <a:pt x="0" y="0"/>
                </a:moveTo>
                <a:lnTo>
                  <a:pt x="18823716" y="0"/>
                </a:lnTo>
                <a:lnTo>
                  <a:pt x="18823716" y="1516455"/>
                </a:lnTo>
                <a:lnTo>
                  <a:pt x="0" y="1516455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2085108" y="8023482"/>
            <a:ext cx="14117787" cy="11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We offer a range of advisory and training services, covering all horizons in Real Estate Finance, Financial Modelling and Capital Raising.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6093096" y="6825629"/>
            <a:ext cx="1016807" cy="1016807"/>
          </a:xfrm>
          <a:custGeom>
            <a:avLst/>
            <a:gdLst/>
            <a:ahLst/>
            <a:cxnLst/>
            <a:rect l="l" t="t" r="r" b="b"/>
            <a:pathLst>
              <a:path w="1016807" h="1016807" extrusionOk="0">
                <a:moveTo>
                  <a:pt x="0" y="0"/>
                </a:moveTo>
                <a:lnTo>
                  <a:pt x="1016807" y="0"/>
                </a:lnTo>
                <a:lnTo>
                  <a:pt x="1016807" y="1016807"/>
                </a:lnTo>
                <a:lnTo>
                  <a:pt x="0" y="10168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11967154" y="5334000"/>
            <a:ext cx="4743450" cy="2071877"/>
          </a:xfrm>
          <a:custGeom>
            <a:avLst/>
            <a:gdLst/>
            <a:ahLst/>
            <a:cxnLst/>
            <a:rect l="l" t="t" r="r" b="b"/>
            <a:pathLst>
              <a:path w="6324600" h="2762504" extrusionOk="0">
                <a:moveTo>
                  <a:pt x="0" y="28448"/>
                </a:moveTo>
                <a:cubicBezTo>
                  <a:pt x="0" y="12700"/>
                  <a:pt x="12700" y="0"/>
                  <a:pt x="28448" y="0"/>
                </a:cubicBezTo>
                <a:lnTo>
                  <a:pt x="6296152" y="0"/>
                </a:lnTo>
                <a:cubicBezTo>
                  <a:pt x="6311900" y="0"/>
                  <a:pt x="6324600" y="12700"/>
                  <a:pt x="6324600" y="28448"/>
                </a:cubicBezTo>
                <a:lnTo>
                  <a:pt x="6324600" y="2734056"/>
                </a:lnTo>
                <a:cubicBezTo>
                  <a:pt x="6324600" y="2749804"/>
                  <a:pt x="6311900" y="2762504"/>
                  <a:pt x="6296152" y="2762504"/>
                </a:cubicBezTo>
                <a:lnTo>
                  <a:pt x="28448" y="2762504"/>
                </a:lnTo>
                <a:cubicBezTo>
                  <a:pt x="12700" y="2762504"/>
                  <a:pt x="0" y="2749804"/>
                  <a:pt x="0" y="2734056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3984279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3397418" y="5597775"/>
            <a:ext cx="3309831" cy="1559213"/>
          </a:xfrm>
          <a:custGeom>
            <a:avLst/>
            <a:gdLst/>
            <a:ahLst/>
            <a:cxnLst/>
            <a:rect l="l" t="t" r="r" b="b"/>
            <a:pathLst>
              <a:path w="4413108" h="2078950" extrusionOk="0">
                <a:moveTo>
                  <a:pt x="0" y="0"/>
                </a:moveTo>
                <a:lnTo>
                  <a:pt x="4413108" y="0"/>
                </a:lnTo>
                <a:lnTo>
                  <a:pt x="4413108" y="2078950"/>
                </a:lnTo>
                <a:lnTo>
                  <a:pt x="0" y="207895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13397418" y="5741250"/>
            <a:ext cx="3060000" cy="12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Funding Strategies and Capital Raise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44" name="Google Shape;144;p3"/>
          <p:cNvSpPr/>
          <p:nvPr/>
        </p:nvSpPr>
        <p:spPr>
          <a:xfrm>
            <a:off x="12190236" y="5725050"/>
            <a:ext cx="679690" cy="670191"/>
          </a:xfrm>
          <a:custGeom>
            <a:avLst/>
            <a:gdLst/>
            <a:ahLst/>
            <a:cxnLst/>
            <a:rect l="l" t="t" r="r" b="b"/>
            <a:pathLst>
              <a:path w="679690" h="670191" extrusionOk="0">
                <a:moveTo>
                  <a:pt x="0" y="0"/>
                </a:moveTo>
                <a:lnTo>
                  <a:pt x="679690" y="0"/>
                </a:lnTo>
                <a:lnTo>
                  <a:pt x="679690" y="670191"/>
                </a:lnTo>
                <a:lnTo>
                  <a:pt x="0" y="6701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t="-3" b="-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3"/>
          <p:cNvSpPr/>
          <p:nvPr/>
        </p:nvSpPr>
        <p:spPr>
          <a:xfrm>
            <a:off x="6928594" y="5334000"/>
            <a:ext cx="4743450" cy="2071877"/>
          </a:xfrm>
          <a:custGeom>
            <a:avLst/>
            <a:gdLst/>
            <a:ahLst/>
            <a:cxnLst/>
            <a:rect l="l" t="t" r="r" b="b"/>
            <a:pathLst>
              <a:path w="6324600" h="2762504" extrusionOk="0">
                <a:moveTo>
                  <a:pt x="0" y="28448"/>
                </a:moveTo>
                <a:cubicBezTo>
                  <a:pt x="0" y="12700"/>
                  <a:pt x="12700" y="0"/>
                  <a:pt x="28448" y="0"/>
                </a:cubicBezTo>
                <a:lnTo>
                  <a:pt x="6296152" y="0"/>
                </a:lnTo>
                <a:cubicBezTo>
                  <a:pt x="6311900" y="0"/>
                  <a:pt x="6324600" y="12700"/>
                  <a:pt x="6324600" y="28448"/>
                </a:cubicBezTo>
                <a:lnTo>
                  <a:pt x="6324600" y="2734056"/>
                </a:lnTo>
                <a:cubicBezTo>
                  <a:pt x="6324600" y="2749804"/>
                  <a:pt x="6311900" y="2762504"/>
                  <a:pt x="6296152" y="2762504"/>
                </a:cubicBezTo>
                <a:lnTo>
                  <a:pt x="28448" y="2762504"/>
                </a:lnTo>
                <a:cubicBezTo>
                  <a:pt x="12700" y="2762504"/>
                  <a:pt x="0" y="2749804"/>
                  <a:pt x="0" y="2734056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3984279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"/>
          <p:cNvSpPr/>
          <p:nvPr/>
        </p:nvSpPr>
        <p:spPr>
          <a:xfrm>
            <a:off x="7208071" y="5796788"/>
            <a:ext cx="599472" cy="599066"/>
          </a:xfrm>
          <a:custGeom>
            <a:avLst/>
            <a:gdLst/>
            <a:ahLst/>
            <a:cxnLst/>
            <a:rect l="l" t="t" r="r" b="b"/>
            <a:pathLst>
              <a:path w="599472" h="599066" extrusionOk="0">
                <a:moveTo>
                  <a:pt x="0" y="0"/>
                </a:moveTo>
                <a:lnTo>
                  <a:pt x="599472" y="0"/>
                </a:lnTo>
                <a:lnTo>
                  <a:pt x="599472" y="599066"/>
                </a:lnTo>
                <a:lnTo>
                  <a:pt x="0" y="5990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t="-32" b="-3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3"/>
          <p:cNvSpPr/>
          <p:nvPr/>
        </p:nvSpPr>
        <p:spPr>
          <a:xfrm>
            <a:off x="1890034" y="5334000"/>
            <a:ext cx="4743450" cy="2071877"/>
          </a:xfrm>
          <a:custGeom>
            <a:avLst/>
            <a:gdLst/>
            <a:ahLst/>
            <a:cxnLst/>
            <a:rect l="l" t="t" r="r" b="b"/>
            <a:pathLst>
              <a:path w="6324600" h="2762504" extrusionOk="0">
                <a:moveTo>
                  <a:pt x="0" y="28448"/>
                </a:moveTo>
                <a:cubicBezTo>
                  <a:pt x="0" y="12700"/>
                  <a:pt x="12700" y="0"/>
                  <a:pt x="28448" y="0"/>
                </a:cubicBezTo>
                <a:lnTo>
                  <a:pt x="6296152" y="0"/>
                </a:lnTo>
                <a:cubicBezTo>
                  <a:pt x="6311900" y="0"/>
                  <a:pt x="6324600" y="12700"/>
                  <a:pt x="6324600" y="28448"/>
                </a:cubicBezTo>
                <a:lnTo>
                  <a:pt x="6324600" y="2734056"/>
                </a:lnTo>
                <a:cubicBezTo>
                  <a:pt x="6324600" y="2749804"/>
                  <a:pt x="6311900" y="2762504"/>
                  <a:pt x="6296152" y="2762504"/>
                </a:cubicBezTo>
                <a:lnTo>
                  <a:pt x="28448" y="2762504"/>
                </a:lnTo>
                <a:cubicBezTo>
                  <a:pt x="12700" y="2762504"/>
                  <a:pt x="0" y="2749804"/>
                  <a:pt x="0" y="2734056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3984279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"/>
          <p:cNvSpPr/>
          <p:nvPr/>
        </p:nvSpPr>
        <p:spPr>
          <a:xfrm>
            <a:off x="2125701" y="5741250"/>
            <a:ext cx="738742" cy="710140"/>
          </a:xfrm>
          <a:custGeom>
            <a:avLst/>
            <a:gdLst/>
            <a:ahLst/>
            <a:cxnLst/>
            <a:rect l="l" t="t" r="r" b="b"/>
            <a:pathLst>
              <a:path w="738742" h="710140" extrusionOk="0">
                <a:moveTo>
                  <a:pt x="0" y="0"/>
                </a:moveTo>
                <a:lnTo>
                  <a:pt x="738742" y="0"/>
                </a:lnTo>
                <a:lnTo>
                  <a:pt x="738742" y="710140"/>
                </a:lnTo>
                <a:lnTo>
                  <a:pt x="0" y="7101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t="-12" b="-1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"/>
          <p:cNvSpPr/>
          <p:nvPr/>
        </p:nvSpPr>
        <p:spPr>
          <a:xfrm>
            <a:off x="3471018" y="5597775"/>
            <a:ext cx="2971801" cy="1559213"/>
          </a:xfrm>
          <a:custGeom>
            <a:avLst/>
            <a:gdLst/>
            <a:ahLst/>
            <a:cxnLst/>
            <a:rect l="l" t="t" r="r" b="b"/>
            <a:pathLst>
              <a:path w="3962401" h="2078950" extrusionOk="0">
                <a:moveTo>
                  <a:pt x="0" y="0"/>
                </a:moveTo>
                <a:lnTo>
                  <a:pt x="3962401" y="0"/>
                </a:lnTo>
                <a:lnTo>
                  <a:pt x="3962401" y="2078950"/>
                </a:lnTo>
                <a:lnTo>
                  <a:pt x="0" y="207895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3"/>
          <p:cNvSpPr txBox="1"/>
          <p:nvPr/>
        </p:nvSpPr>
        <p:spPr>
          <a:xfrm>
            <a:off x="3471018" y="5741250"/>
            <a:ext cx="3060000" cy="12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Financial Feasibility Analysis</a:t>
            </a:r>
            <a:endParaRPr dirty="0">
              <a:latin typeface="Montserrat" panose="00000500000000000000" pitchFamily="2" charset="0"/>
            </a:endParaRPr>
          </a:p>
          <a:p>
            <a:pPr marL="0" marR="0" lvl="0" indent="0" algn="l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&amp; Market Research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51" name="Google Shape;151;p3"/>
          <p:cNvSpPr/>
          <p:nvPr/>
        </p:nvSpPr>
        <p:spPr>
          <a:xfrm>
            <a:off x="8695124" y="5733744"/>
            <a:ext cx="3070346" cy="1912194"/>
          </a:xfrm>
          <a:custGeom>
            <a:avLst/>
            <a:gdLst/>
            <a:ahLst/>
            <a:cxnLst/>
            <a:rect l="l" t="t" r="r" b="b"/>
            <a:pathLst>
              <a:path w="4093795" h="2549592" extrusionOk="0">
                <a:moveTo>
                  <a:pt x="0" y="0"/>
                </a:moveTo>
                <a:lnTo>
                  <a:pt x="4093795" y="0"/>
                </a:lnTo>
                <a:lnTo>
                  <a:pt x="4093795" y="2549592"/>
                </a:lnTo>
                <a:lnTo>
                  <a:pt x="0" y="2549592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"/>
          <p:cNvSpPr txBox="1"/>
          <p:nvPr/>
        </p:nvSpPr>
        <p:spPr>
          <a:xfrm>
            <a:off x="8695124" y="5741250"/>
            <a:ext cx="3060000" cy="12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Investment Memorandum and Investors’ Deck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153" name="Google Shape;153;p3"/>
          <p:cNvSpPr/>
          <p:nvPr/>
        </p:nvSpPr>
        <p:spPr>
          <a:xfrm>
            <a:off x="2085108" y="5815691"/>
            <a:ext cx="1159100" cy="1159100"/>
          </a:xfrm>
          <a:custGeom>
            <a:avLst/>
            <a:gdLst/>
            <a:ahLst/>
            <a:cxnLst/>
            <a:rect l="l" t="t" r="r" b="b"/>
            <a:pathLst>
              <a:path w="1159100" h="1159100" extrusionOk="0">
                <a:moveTo>
                  <a:pt x="0" y="0"/>
                </a:moveTo>
                <a:lnTo>
                  <a:pt x="1159100" y="0"/>
                </a:lnTo>
                <a:lnTo>
                  <a:pt x="1159100" y="1159100"/>
                </a:lnTo>
                <a:lnTo>
                  <a:pt x="0" y="11591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t="-818" b="-81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"/>
          <p:cNvSpPr/>
          <p:nvPr/>
        </p:nvSpPr>
        <p:spPr>
          <a:xfrm>
            <a:off x="7243084" y="5906079"/>
            <a:ext cx="1211678" cy="1007207"/>
          </a:xfrm>
          <a:custGeom>
            <a:avLst/>
            <a:gdLst/>
            <a:ahLst/>
            <a:cxnLst/>
            <a:rect l="l" t="t" r="r" b="b"/>
            <a:pathLst>
              <a:path w="1211678" h="1007207" extrusionOk="0">
                <a:moveTo>
                  <a:pt x="0" y="0"/>
                </a:moveTo>
                <a:lnTo>
                  <a:pt x="1211678" y="0"/>
                </a:lnTo>
                <a:lnTo>
                  <a:pt x="1211678" y="1007207"/>
                </a:lnTo>
                <a:lnTo>
                  <a:pt x="0" y="10072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t="-279" b="-27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12157820" y="5906079"/>
            <a:ext cx="1010998" cy="1007207"/>
          </a:xfrm>
          <a:custGeom>
            <a:avLst/>
            <a:gdLst/>
            <a:ahLst/>
            <a:cxnLst/>
            <a:rect l="l" t="t" r="r" b="b"/>
            <a:pathLst>
              <a:path w="1010998" h="1007207" extrusionOk="0">
                <a:moveTo>
                  <a:pt x="0" y="0"/>
                </a:moveTo>
                <a:lnTo>
                  <a:pt x="1010998" y="0"/>
                </a:lnTo>
                <a:lnTo>
                  <a:pt x="1010998" y="1007207"/>
                </a:lnTo>
                <a:lnTo>
                  <a:pt x="0" y="10072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 l="-280" r="-28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0"/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20"/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20"/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20"/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20"/>
          <p:cNvSpPr/>
          <p:nvPr/>
        </p:nvSpPr>
        <p:spPr>
          <a:xfrm flipH="1">
            <a:off x="2" y="1552420"/>
            <a:ext cx="18288000" cy="5958554"/>
          </a:xfrm>
          <a:custGeom>
            <a:avLst/>
            <a:gdLst/>
            <a:ahLst/>
            <a:cxnLst/>
            <a:rect l="l" t="t" r="r" b="b"/>
            <a:pathLst>
              <a:path w="24384000" h="7944739" extrusionOk="0">
                <a:moveTo>
                  <a:pt x="24384000" y="0"/>
                </a:moveTo>
                <a:lnTo>
                  <a:pt x="0" y="0"/>
                </a:lnTo>
                <a:lnTo>
                  <a:pt x="0" y="7944739"/>
                </a:lnTo>
                <a:lnTo>
                  <a:pt x="24384000" y="7944739"/>
                </a:lnTo>
                <a:lnTo>
                  <a:pt x="2438400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30308" b="-3030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20"/>
          <p:cNvSpPr/>
          <p:nvPr/>
        </p:nvSpPr>
        <p:spPr>
          <a:xfrm>
            <a:off x="-4" y="1552421"/>
            <a:ext cx="18288000" cy="5958554"/>
          </a:xfrm>
          <a:custGeom>
            <a:avLst/>
            <a:gdLst/>
            <a:ahLst/>
            <a:cxnLst/>
            <a:rect l="l" t="t" r="r" b="b"/>
            <a:pathLst>
              <a:path w="24384000" h="7944739" extrusionOk="0">
                <a:moveTo>
                  <a:pt x="0" y="0"/>
                </a:moveTo>
                <a:lnTo>
                  <a:pt x="24384000" y="0"/>
                </a:lnTo>
                <a:lnTo>
                  <a:pt x="24384000" y="7944739"/>
                </a:lnTo>
                <a:lnTo>
                  <a:pt x="0" y="79447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t="-49904" b="-4990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20"/>
          <p:cNvSpPr/>
          <p:nvPr/>
        </p:nvSpPr>
        <p:spPr>
          <a:xfrm>
            <a:off x="2994190" y="5687901"/>
            <a:ext cx="12299633" cy="3406806"/>
          </a:xfrm>
          <a:custGeom>
            <a:avLst/>
            <a:gdLst/>
            <a:ahLst/>
            <a:cxnLst/>
            <a:rect l="l" t="t" r="r" b="b"/>
            <a:pathLst>
              <a:path w="16399511" h="4542409" extrusionOk="0">
                <a:moveTo>
                  <a:pt x="0" y="260477"/>
                </a:moveTo>
                <a:cubicBezTo>
                  <a:pt x="0" y="116586"/>
                  <a:pt x="116586" y="0"/>
                  <a:pt x="260477" y="0"/>
                </a:cubicBezTo>
                <a:lnTo>
                  <a:pt x="16139033" y="0"/>
                </a:lnTo>
                <a:cubicBezTo>
                  <a:pt x="16282924" y="0"/>
                  <a:pt x="16399511" y="116586"/>
                  <a:pt x="16399511" y="260477"/>
                </a:cubicBezTo>
                <a:lnTo>
                  <a:pt x="16399511" y="4281932"/>
                </a:lnTo>
                <a:cubicBezTo>
                  <a:pt x="16399511" y="4425823"/>
                  <a:pt x="16282924" y="4542409"/>
                  <a:pt x="16139033" y="4542409"/>
                </a:cubicBezTo>
                <a:lnTo>
                  <a:pt x="260477" y="4542409"/>
                </a:lnTo>
                <a:cubicBezTo>
                  <a:pt x="116586" y="4542409"/>
                  <a:pt x="0" y="4425823"/>
                  <a:pt x="0" y="4281932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85000">
                <a:srgbClr val="04273E"/>
              </a:gs>
              <a:gs pos="100000">
                <a:srgbClr val="04273E"/>
              </a:gs>
            </a:gsLst>
            <a:lin ang="4471081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20"/>
          <p:cNvSpPr/>
          <p:nvPr/>
        </p:nvSpPr>
        <p:spPr>
          <a:xfrm>
            <a:off x="2994190" y="5687902"/>
            <a:ext cx="11809095" cy="3406807"/>
          </a:xfrm>
          <a:custGeom>
            <a:avLst/>
            <a:gdLst/>
            <a:ahLst/>
            <a:cxnLst/>
            <a:rect l="l" t="t" r="r" b="b"/>
            <a:pathLst>
              <a:path w="15745461" h="4542409" extrusionOk="0">
                <a:moveTo>
                  <a:pt x="230632" y="0"/>
                </a:moveTo>
                <a:lnTo>
                  <a:pt x="15745461" y="0"/>
                </a:lnTo>
                <a:lnTo>
                  <a:pt x="15609063" y="205994"/>
                </a:lnTo>
                <a:cubicBezTo>
                  <a:pt x="15032228" y="992251"/>
                  <a:pt x="14135354" y="1435481"/>
                  <a:pt x="13203682" y="1686179"/>
                </a:cubicBezTo>
                <a:lnTo>
                  <a:pt x="1996948" y="4542409"/>
                </a:lnTo>
                <a:lnTo>
                  <a:pt x="230632" y="4542409"/>
                </a:lnTo>
                <a:cubicBezTo>
                  <a:pt x="103251" y="4542409"/>
                  <a:pt x="0" y="4425823"/>
                  <a:pt x="0" y="4281932"/>
                </a:cubicBezTo>
                <a:lnTo>
                  <a:pt x="0" y="260477"/>
                </a:lnTo>
                <a:cubicBezTo>
                  <a:pt x="0" y="116586"/>
                  <a:pt x="103251" y="0"/>
                  <a:pt x="230632" y="0"/>
                </a:cubicBezTo>
                <a:close/>
              </a:path>
            </a:pathLst>
          </a:custGeom>
          <a:gradFill>
            <a:gsLst>
              <a:gs pos="0">
                <a:srgbClr val="04273E"/>
              </a:gs>
              <a:gs pos="22000">
                <a:srgbClr val="04273E"/>
              </a:gs>
              <a:gs pos="85000">
                <a:srgbClr val="04273E"/>
              </a:gs>
              <a:gs pos="100000">
                <a:srgbClr val="04273E"/>
              </a:gs>
            </a:gsLst>
            <a:lin ang="6365542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20"/>
          <p:cNvSpPr/>
          <p:nvPr/>
        </p:nvSpPr>
        <p:spPr>
          <a:xfrm>
            <a:off x="10816893" y="7214041"/>
            <a:ext cx="3517818" cy="420990"/>
          </a:xfrm>
          <a:custGeom>
            <a:avLst/>
            <a:gdLst/>
            <a:ahLst/>
            <a:cxnLst/>
            <a:rect l="l" t="t" r="r" b="b"/>
            <a:pathLst>
              <a:path w="4690424" h="561320" extrusionOk="0">
                <a:moveTo>
                  <a:pt x="0" y="0"/>
                </a:moveTo>
                <a:lnTo>
                  <a:pt x="4690424" y="0"/>
                </a:lnTo>
                <a:lnTo>
                  <a:pt x="4690424" y="561320"/>
                </a:lnTo>
                <a:lnTo>
                  <a:pt x="0" y="56132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20"/>
          <p:cNvSpPr txBox="1"/>
          <p:nvPr/>
        </p:nvSpPr>
        <p:spPr>
          <a:xfrm>
            <a:off x="10816893" y="7185466"/>
            <a:ext cx="3517818" cy="449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50" dirty="0">
                <a:solidFill>
                  <a:srgbClr val="E8E8E8"/>
                </a:solidFill>
                <a:latin typeface="Montserrat" panose="00000500000000000000" pitchFamily="2" charset="0"/>
                <a:sym typeface="Arial"/>
              </a:rPr>
              <a:t>120 Regent St., London W1B 5FE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537" name="Google Shape;537;p20"/>
          <p:cNvSpPr/>
          <p:nvPr/>
        </p:nvSpPr>
        <p:spPr>
          <a:xfrm>
            <a:off x="10542129" y="7346133"/>
            <a:ext cx="128682" cy="207931"/>
          </a:xfrm>
          <a:custGeom>
            <a:avLst/>
            <a:gdLst/>
            <a:ahLst/>
            <a:cxnLst/>
            <a:rect l="l" t="t" r="r" b="b"/>
            <a:pathLst>
              <a:path w="171577" h="277241" extrusionOk="0">
                <a:moveTo>
                  <a:pt x="86487" y="0"/>
                </a:moveTo>
                <a:cubicBezTo>
                  <a:pt x="36703" y="0"/>
                  <a:pt x="0" y="37465"/>
                  <a:pt x="0" y="86868"/>
                </a:cubicBezTo>
                <a:cubicBezTo>
                  <a:pt x="0" y="166751"/>
                  <a:pt x="86487" y="277241"/>
                  <a:pt x="86487" y="277241"/>
                </a:cubicBezTo>
                <a:cubicBezTo>
                  <a:pt x="86487" y="277241"/>
                  <a:pt x="171577" y="166751"/>
                  <a:pt x="171577" y="86868"/>
                </a:cubicBezTo>
                <a:cubicBezTo>
                  <a:pt x="171450" y="37465"/>
                  <a:pt x="134874" y="0"/>
                  <a:pt x="86487" y="0"/>
                </a:cubicBezTo>
                <a:close/>
                <a:moveTo>
                  <a:pt x="86487" y="136144"/>
                </a:moveTo>
                <a:cubicBezTo>
                  <a:pt x="60960" y="136144"/>
                  <a:pt x="36703" y="111125"/>
                  <a:pt x="36703" y="86868"/>
                </a:cubicBezTo>
                <a:cubicBezTo>
                  <a:pt x="36703" y="61849"/>
                  <a:pt x="60960" y="37592"/>
                  <a:pt x="86487" y="37592"/>
                </a:cubicBezTo>
                <a:cubicBezTo>
                  <a:pt x="109982" y="37592"/>
                  <a:pt x="134874" y="61976"/>
                  <a:pt x="134874" y="86868"/>
                </a:cubicBezTo>
                <a:cubicBezTo>
                  <a:pt x="134874" y="111252"/>
                  <a:pt x="109982" y="136144"/>
                  <a:pt x="86487" y="136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p20"/>
          <p:cNvSpPr/>
          <p:nvPr/>
        </p:nvSpPr>
        <p:spPr>
          <a:xfrm>
            <a:off x="10816893" y="6735008"/>
            <a:ext cx="2985901" cy="415499"/>
          </a:xfrm>
          <a:custGeom>
            <a:avLst/>
            <a:gdLst/>
            <a:ahLst/>
            <a:cxnLst/>
            <a:rect l="l" t="t" r="r" b="b"/>
            <a:pathLst>
              <a:path w="3981201" h="553999" extrusionOk="0">
                <a:moveTo>
                  <a:pt x="0" y="0"/>
                </a:moveTo>
                <a:lnTo>
                  <a:pt x="3981201" y="0"/>
                </a:lnTo>
                <a:lnTo>
                  <a:pt x="3981201" y="553999"/>
                </a:lnTo>
                <a:lnTo>
                  <a:pt x="0" y="553999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20"/>
          <p:cNvSpPr txBox="1"/>
          <p:nvPr/>
        </p:nvSpPr>
        <p:spPr>
          <a:xfrm>
            <a:off x="10816893" y="6735008"/>
            <a:ext cx="2985901" cy="41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+44 (0) 20 7692 1935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541" name="Google Shape;541;p20"/>
          <p:cNvSpPr/>
          <p:nvPr/>
        </p:nvSpPr>
        <p:spPr>
          <a:xfrm>
            <a:off x="10490473" y="6834501"/>
            <a:ext cx="231934" cy="230124"/>
          </a:xfrm>
          <a:custGeom>
            <a:avLst/>
            <a:gdLst/>
            <a:ahLst/>
            <a:cxnLst/>
            <a:rect l="l" t="t" r="r" b="b"/>
            <a:pathLst>
              <a:path w="309245" h="306832" extrusionOk="0">
                <a:moveTo>
                  <a:pt x="179451" y="178435"/>
                </a:moveTo>
                <a:cubicBezTo>
                  <a:pt x="155067" y="202692"/>
                  <a:pt x="123571" y="227076"/>
                  <a:pt x="111760" y="215265"/>
                </a:cubicBezTo>
                <a:cubicBezTo>
                  <a:pt x="92964" y="196469"/>
                  <a:pt x="80391" y="184023"/>
                  <a:pt x="43307" y="215265"/>
                </a:cubicBezTo>
                <a:cubicBezTo>
                  <a:pt x="0" y="245745"/>
                  <a:pt x="30734" y="270129"/>
                  <a:pt x="49530" y="282575"/>
                </a:cubicBezTo>
                <a:cubicBezTo>
                  <a:pt x="67691" y="306832"/>
                  <a:pt x="142367" y="288798"/>
                  <a:pt x="216408" y="215265"/>
                </a:cubicBezTo>
                <a:cubicBezTo>
                  <a:pt x="290449" y="141732"/>
                  <a:pt x="309245" y="67310"/>
                  <a:pt x="290322" y="42291"/>
                </a:cubicBezTo>
                <a:cubicBezTo>
                  <a:pt x="272288" y="24257"/>
                  <a:pt x="253365" y="0"/>
                  <a:pt x="222631" y="36830"/>
                </a:cubicBezTo>
                <a:cubicBezTo>
                  <a:pt x="191897" y="73660"/>
                  <a:pt x="204470" y="85471"/>
                  <a:pt x="222631" y="104902"/>
                </a:cubicBezTo>
                <a:cubicBezTo>
                  <a:pt x="235204" y="115951"/>
                  <a:pt x="210820" y="147193"/>
                  <a:pt x="179324" y="1784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20"/>
          <p:cNvSpPr/>
          <p:nvPr/>
        </p:nvSpPr>
        <p:spPr>
          <a:xfrm>
            <a:off x="10816893" y="7762551"/>
            <a:ext cx="3986412" cy="392415"/>
          </a:xfrm>
          <a:custGeom>
            <a:avLst/>
            <a:gdLst/>
            <a:ahLst/>
            <a:cxnLst/>
            <a:rect l="l" t="t" r="r" b="b"/>
            <a:pathLst>
              <a:path w="5315216" h="523220" extrusionOk="0">
                <a:moveTo>
                  <a:pt x="0" y="0"/>
                </a:moveTo>
                <a:lnTo>
                  <a:pt x="5315216" y="0"/>
                </a:lnTo>
                <a:lnTo>
                  <a:pt x="5315216" y="523220"/>
                </a:lnTo>
                <a:lnTo>
                  <a:pt x="0" y="52322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20"/>
          <p:cNvSpPr txBox="1"/>
          <p:nvPr/>
        </p:nvSpPr>
        <p:spPr>
          <a:xfrm>
            <a:off x="10816893" y="7762551"/>
            <a:ext cx="3986412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info@cambridgerefinance.com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545" name="Google Shape;545;p20"/>
          <p:cNvSpPr/>
          <p:nvPr/>
        </p:nvSpPr>
        <p:spPr>
          <a:xfrm>
            <a:off x="10485861" y="7886060"/>
            <a:ext cx="241671" cy="149430"/>
          </a:xfrm>
          <a:custGeom>
            <a:avLst/>
            <a:gdLst/>
            <a:ahLst/>
            <a:cxnLst/>
            <a:rect l="l" t="t" r="r" b="b"/>
            <a:pathLst>
              <a:path w="241671" h="149430" extrusionOk="0">
                <a:moveTo>
                  <a:pt x="0" y="0"/>
                </a:moveTo>
                <a:lnTo>
                  <a:pt x="241671" y="0"/>
                </a:lnTo>
                <a:lnTo>
                  <a:pt x="241671" y="149430"/>
                </a:lnTo>
                <a:lnTo>
                  <a:pt x="0" y="1494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l="-237" r="-237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20"/>
          <p:cNvSpPr/>
          <p:nvPr/>
        </p:nvSpPr>
        <p:spPr>
          <a:xfrm>
            <a:off x="10816892" y="8270160"/>
            <a:ext cx="3986413" cy="392415"/>
          </a:xfrm>
          <a:custGeom>
            <a:avLst/>
            <a:gdLst/>
            <a:ahLst/>
            <a:cxnLst/>
            <a:rect l="l" t="t" r="r" b="b"/>
            <a:pathLst>
              <a:path w="5315217" h="523220" extrusionOk="0">
                <a:moveTo>
                  <a:pt x="0" y="0"/>
                </a:moveTo>
                <a:lnTo>
                  <a:pt x="5315217" y="0"/>
                </a:lnTo>
                <a:lnTo>
                  <a:pt x="5315217" y="523220"/>
                </a:lnTo>
                <a:lnTo>
                  <a:pt x="0" y="52322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20"/>
          <p:cNvSpPr txBox="1"/>
          <p:nvPr/>
        </p:nvSpPr>
        <p:spPr>
          <a:xfrm>
            <a:off x="10816892" y="8270160"/>
            <a:ext cx="3986413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5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https://cambridgerefinance.com/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549" name="Google Shape;549;p20"/>
          <p:cNvSpPr/>
          <p:nvPr/>
        </p:nvSpPr>
        <p:spPr>
          <a:xfrm>
            <a:off x="10482172" y="8342937"/>
            <a:ext cx="249050" cy="250893"/>
          </a:xfrm>
          <a:custGeom>
            <a:avLst/>
            <a:gdLst/>
            <a:ahLst/>
            <a:cxnLst/>
            <a:rect l="l" t="t" r="r" b="b"/>
            <a:pathLst>
              <a:path w="249050" h="250893" extrusionOk="0">
                <a:moveTo>
                  <a:pt x="0" y="0"/>
                </a:moveTo>
                <a:lnTo>
                  <a:pt x="249050" y="0"/>
                </a:lnTo>
                <a:lnTo>
                  <a:pt x="249050" y="250893"/>
                </a:lnTo>
                <a:lnTo>
                  <a:pt x="0" y="2508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l="-369" r="-36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20"/>
          <p:cNvSpPr/>
          <p:nvPr/>
        </p:nvSpPr>
        <p:spPr>
          <a:xfrm>
            <a:off x="10336911" y="6041499"/>
            <a:ext cx="3465883" cy="641925"/>
          </a:xfrm>
          <a:custGeom>
            <a:avLst/>
            <a:gdLst/>
            <a:ahLst/>
            <a:cxnLst/>
            <a:rect l="l" t="t" r="r" b="b"/>
            <a:pathLst>
              <a:path w="4621177" h="855900" extrusionOk="0">
                <a:moveTo>
                  <a:pt x="0" y="0"/>
                </a:moveTo>
                <a:lnTo>
                  <a:pt x="4621177" y="0"/>
                </a:lnTo>
                <a:lnTo>
                  <a:pt x="4621177" y="855900"/>
                </a:lnTo>
                <a:lnTo>
                  <a:pt x="0" y="85590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20"/>
          <p:cNvSpPr txBox="1"/>
          <p:nvPr/>
        </p:nvSpPr>
        <p:spPr>
          <a:xfrm>
            <a:off x="10336911" y="5970062"/>
            <a:ext cx="3465883" cy="71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FFFFFF"/>
                </a:solidFill>
                <a:latin typeface="Montserrat" panose="00000500000000000000" pitchFamily="2" charset="0"/>
                <a:ea typeface="Arimo"/>
                <a:cs typeface="Arimo"/>
                <a:sym typeface="Arimo"/>
              </a:rPr>
              <a:t>Contact Us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553" name="Google Shape;553;p20"/>
          <p:cNvSpPr/>
          <p:nvPr/>
        </p:nvSpPr>
        <p:spPr>
          <a:xfrm>
            <a:off x="4151108" y="6775732"/>
            <a:ext cx="4048887" cy="1184148"/>
          </a:xfrm>
          <a:custGeom>
            <a:avLst/>
            <a:gdLst/>
            <a:ahLst/>
            <a:cxnLst/>
            <a:rect l="l" t="t" r="r" b="b"/>
            <a:pathLst>
              <a:path w="5398516" h="1578864" extrusionOk="0">
                <a:moveTo>
                  <a:pt x="0" y="0"/>
                </a:moveTo>
                <a:lnTo>
                  <a:pt x="5398516" y="0"/>
                </a:lnTo>
                <a:lnTo>
                  <a:pt x="5398516" y="1578864"/>
                </a:lnTo>
                <a:lnTo>
                  <a:pt x="0" y="15788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t="-165" b="-168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20"/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p20"/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1ACBD580-BE9A-5A4B-C017-F453B597E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9C55FF91-47A3-1748-2D07-39507CB81DAB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7FA96F58-C31C-E8DC-5163-7661178DAD14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F702D66B-CD4E-12E0-AE89-1CFC429C4914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EFEA8324-2A0A-5D30-E3EB-4EEEF1A59EF1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5FE8AE0D-7EF8-E850-BE3D-D5E10706F366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B4FABE34-1AF6-687F-5429-8D260290FD56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Session Roadmap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65D41CDA-481A-60D8-EB54-560319871DC3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97769D61-273D-2EAE-8CD7-D8601E388FC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D67B2506-1DD1-C145-DB52-1DBDB55FE878}"/>
              </a:ext>
            </a:extLst>
          </p:cNvPr>
          <p:cNvSpPr txBox="1"/>
          <p:nvPr/>
        </p:nvSpPr>
        <p:spPr>
          <a:xfrm>
            <a:off x="740827" y="2582259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42844"/>
                </a:solidFill>
                <a:latin typeface="Montserrat"/>
              </a:rPr>
              <a:t>Morning:</a:t>
            </a:r>
          </a:p>
          <a:p>
            <a:pPr>
              <a:lnSpc>
                <a:spcPct val="161916"/>
              </a:lnSpc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Getting started with Excel VBA Macros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AI-assisted Macro Creation</a:t>
            </a:r>
          </a:p>
          <a:p>
            <a:pPr marL="514350" marR="0" lvl="0" indent="-51435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Integrating external AI with Excel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55259087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>
          <a:extLst>
            <a:ext uri="{FF2B5EF4-FFF2-40B4-BE49-F238E27FC236}">
              <a16:creationId xmlns:a16="http://schemas.microsoft.com/office/drawing/2014/main" id="{0E96454F-72DD-D25A-FED4-1DEA55657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>
            <a:extLst>
              <a:ext uri="{FF2B5EF4-FFF2-40B4-BE49-F238E27FC236}">
                <a16:creationId xmlns:a16="http://schemas.microsoft.com/office/drawing/2014/main" id="{A6A825C2-47CE-3026-4B2F-E571434877BC}"/>
              </a:ext>
            </a:extLst>
          </p:cNvPr>
          <p:cNvSpPr/>
          <p:nvPr/>
        </p:nvSpPr>
        <p:spPr>
          <a:xfrm>
            <a:off x="6118748" y="9710730"/>
            <a:ext cx="12169252" cy="576273"/>
          </a:xfrm>
          <a:custGeom>
            <a:avLst/>
            <a:gdLst/>
            <a:ahLst/>
            <a:cxnLst/>
            <a:rect l="l" t="t" r="r" b="b"/>
            <a:pathLst>
              <a:path w="12169252" h="576273" extrusionOk="0">
                <a:moveTo>
                  <a:pt x="0" y="0"/>
                </a:moveTo>
                <a:lnTo>
                  <a:pt x="12169252" y="0"/>
                </a:lnTo>
                <a:lnTo>
                  <a:pt x="12169252" y="576273"/>
                </a:lnTo>
                <a:lnTo>
                  <a:pt x="0" y="576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395" b="-39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>
            <a:extLst>
              <a:ext uri="{FF2B5EF4-FFF2-40B4-BE49-F238E27FC236}">
                <a16:creationId xmlns:a16="http://schemas.microsoft.com/office/drawing/2014/main" id="{EC643270-DE46-3698-B5EF-FCDFA147AE78}"/>
              </a:ext>
            </a:extLst>
          </p:cNvPr>
          <p:cNvSpPr/>
          <p:nvPr/>
        </p:nvSpPr>
        <p:spPr>
          <a:xfrm>
            <a:off x="0" y="9715500"/>
            <a:ext cx="6576917" cy="571500"/>
          </a:xfrm>
          <a:custGeom>
            <a:avLst/>
            <a:gdLst/>
            <a:ahLst/>
            <a:cxnLst/>
            <a:rect l="l" t="t" r="r" b="b"/>
            <a:pathLst>
              <a:path w="8769223" h="762000" extrusionOk="0">
                <a:moveTo>
                  <a:pt x="0" y="0"/>
                </a:moveTo>
                <a:lnTo>
                  <a:pt x="8769223" y="0"/>
                </a:lnTo>
                <a:lnTo>
                  <a:pt x="8007223" y="762000"/>
                </a:lnTo>
                <a:lnTo>
                  <a:pt x="0" y="762000"/>
                </a:lnTo>
                <a:close/>
              </a:path>
            </a:pathLst>
          </a:custGeom>
          <a:gradFill>
            <a:gsLst>
              <a:gs pos="0">
                <a:srgbClr val="137DA9"/>
              </a:gs>
              <a:gs pos="62000">
                <a:srgbClr val="04273E"/>
              </a:gs>
              <a:gs pos="100000">
                <a:srgbClr val="04273E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>
            <a:extLst>
              <a:ext uri="{FF2B5EF4-FFF2-40B4-BE49-F238E27FC236}">
                <a16:creationId xmlns:a16="http://schemas.microsoft.com/office/drawing/2014/main" id="{B5B6561A-E933-567A-2FC1-FDD1FDE823C0}"/>
              </a:ext>
            </a:extLst>
          </p:cNvPr>
          <p:cNvSpPr/>
          <p:nvPr/>
        </p:nvSpPr>
        <p:spPr>
          <a:xfrm>
            <a:off x="-4" y="9564376"/>
            <a:ext cx="7620001" cy="727424"/>
          </a:xfrm>
          <a:custGeom>
            <a:avLst/>
            <a:gdLst/>
            <a:ahLst/>
            <a:cxnLst/>
            <a:rect l="l" t="t" r="r" b="b"/>
            <a:pathLst>
              <a:path w="10160000" h="969899" extrusionOk="0">
                <a:moveTo>
                  <a:pt x="0" y="0"/>
                </a:moveTo>
                <a:lnTo>
                  <a:pt x="10160000" y="0"/>
                </a:lnTo>
                <a:lnTo>
                  <a:pt x="0" y="0"/>
                </a:lnTo>
                <a:lnTo>
                  <a:pt x="0" y="963549"/>
                </a:lnTo>
                <a:lnTo>
                  <a:pt x="9017381" y="963549"/>
                </a:lnTo>
                <a:lnTo>
                  <a:pt x="9009888" y="969899"/>
                </a:lnTo>
                <a:lnTo>
                  <a:pt x="0" y="963549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>
            <a:extLst>
              <a:ext uri="{FF2B5EF4-FFF2-40B4-BE49-F238E27FC236}">
                <a16:creationId xmlns:a16="http://schemas.microsoft.com/office/drawing/2014/main" id="{BE8624B8-1B05-8971-C889-3F3476A7D5BC}"/>
              </a:ext>
            </a:extLst>
          </p:cNvPr>
          <p:cNvSpPr/>
          <p:nvPr/>
        </p:nvSpPr>
        <p:spPr>
          <a:xfrm>
            <a:off x="503224" y="9917444"/>
            <a:ext cx="143367" cy="140956"/>
          </a:xfrm>
          <a:custGeom>
            <a:avLst/>
            <a:gdLst/>
            <a:ahLst/>
            <a:cxnLst/>
            <a:rect l="l" t="t" r="r" b="b"/>
            <a:pathLst>
              <a:path w="143367" h="140956" extrusionOk="0">
                <a:moveTo>
                  <a:pt x="0" y="0"/>
                </a:moveTo>
                <a:lnTo>
                  <a:pt x="143367" y="0"/>
                </a:lnTo>
                <a:lnTo>
                  <a:pt x="143367" y="140956"/>
                </a:lnTo>
                <a:lnTo>
                  <a:pt x="0" y="14095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2435" r="-2435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>
            <a:extLst>
              <a:ext uri="{FF2B5EF4-FFF2-40B4-BE49-F238E27FC236}">
                <a16:creationId xmlns:a16="http://schemas.microsoft.com/office/drawing/2014/main" id="{FF2E3BCD-653B-55E7-2F7E-57F19A7BAB00}"/>
              </a:ext>
            </a:extLst>
          </p:cNvPr>
          <p:cNvSpPr/>
          <p:nvPr/>
        </p:nvSpPr>
        <p:spPr>
          <a:xfrm>
            <a:off x="816888" y="2931715"/>
            <a:ext cx="432054" cy="94011"/>
          </a:xfrm>
          <a:custGeom>
            <a:avLst/>
            <a:gdLst/>
            <a:ahLst/>
            <a:cxnLst/>
            <a:rect l="l" t="t" r="r" b="b"/>
            <a:pathLst>
              <a:path w="576072" h="125349" extrusionOk="0">
                <a:moveTo>
                  <a:pt x="0" y="11811"/>
                </a:moveTo>
                <a:cubicBezTo>
                  <a:pt x="0" y="5207"/>
                  <a:pt x="5207" y="0"/>
                  <a:pt x="11811" y="0"/>
                </a:cubicBezTo>
                <a:lnTo>
                  <a:pt x="564261" y="0"/>
                </a:lnTo>
                <a:cubicBezTo>
                  <a:pt x="570738" y="0"/>
                  <a:pt x="576072" y="5207"/>
                  <a:pt x="576072" y="11811"/>
                </a:cubicBezTo>
                <a:lnTo>
                  <a:pt x="576072" y="113538"/>
                </a:lnTo>
                <a:cubicBezTo>
                  <a:pt x="576072" y="120015"/>
                  <a:pt x="570865" y="125349"/>
                  <a:pt x="564261" y="125349"/>
                </a:cubicBezTo>
                <a:lnTo>
                  <a:pt x="11811" y="125349"/>
                </a:lnTo>
                <a:cubicBezTo>
                  <a:pt x="5207" y="125222"/>
                  <a:pt x="0" y="120015"/>
                  <a:pt x="0" y="113538"/>
                </a:cubicBezTo>
                <a:close/>
              </a:path>
            </a:pathLst>
          </a:custGeom>
          <a:gradFill>
            <a:gsLst>
              <a:gs pos="0">
                <a:srgbClr val="137DA9"/>
              </a:gs>
              <a:gs pos="100000">
                <a:srgbClr val="04273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428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">
            <a:extLst>
              <a:ext uri="{FF2B5EF4-FFF2-40B4-BE49-F238E27FC236}">
                <a16:creationId xmlns:a16="http://schemas.microsoft.com/office/drawing/2014/main" id="{0F80EEA8-6360-D3CB-11B9-963C060C5539}"/>
              </a:ext>
            </a:extLst>
          </p:cNvPr>
          <p:cNvSpPr txBox="1"/>
          <p:nvPr/>
        </p:nvSpPr>
        <p:spPr>
          <a:xfrm>
            <a:off x="740827" y="1612762"/>
            <a:ext cx="16289873" cy="969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dirty="0">
                <a:solidFill>
                  <a:srgbClr val="042844"/>
                </a:solidFill>
                <a:latin typeface="Montserrat"/>
                <a:ea typeface="Montserrat"/>
                <a:cs typeface="Montserrat"/>
                <a:sym typeface="Montserrat"/>
              </a:rPr>
              <a:t>Session Roadmap</a:t>
            </a:r>
            <a:endParaRPr lang="en-GB" dirty="0">
              <a:latin typeface="Montserrat" panose="00000500000000000000" pitchFamily="2" charset="0"/>
            </a:endParaRPr>
          </a:p>
        </p:txBody>
      </p:sp>
      <p:sp>
        <p:nvSpPr>
          <p:cNvPr id="115" name="Google Shape;115;p2">
            <a:extLst>
              <a:ext uri="{FF2B5EF4-FFF2-40B4-BE49-F238E27FC236}">
                <a16:creationId xmlns:a16="http://schemas.microsoft.com/office/drawing/2014/main" id="{96789EDE-8F17-BA20-7334-F44515EA6DEF}"/>
              </a:ext>
            </a:extLst>
          </p:cNvPr>
          <p:cNvSpPr/>
          <p:nvPr/>
        </p:nvSpPr>
        <p:spPr>
          <a:xfrm>
            <a:off x="484174" y="508756"/>
            <a:ext cx="2353056" cy="688181"/>
          </a:xfrm>
          <a:custGeom>
            <a:avLst/>
            <a:gdLst/>
            <a:ahLst/>
            <a:cxnLst/>
            <a:rect l="l" t="t" r="r" b="b"/>
            <a:pathLst>
              <a:path w="3137408" h="917575" extrusionOk="0">
                <a:moveTo>
                  <a:pt x="0" y="0"/>
                </a:moveTo>
                <a:lnTo>
                  <a:pt x="3137408" y="0"/>
                </a:lnTo>
                <a:lnTo>
                  <a:pt x="3137408" y="917575"/>
                </a:lnTo>
                <a:lnTo>
                  <a:pt x="0" y="91757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t="-164" b="-16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>
            <a:extLst>
              <a:ext uri="{FF2B5EF4-FFF2-40B4-BE49-F238E27FC236}">
                <a16:creationId xmlns:a16="http://schemas.microsoft.com/office/drawing/2014/main" id="{76F8C48E-365A-E460-2268-FB7463043D17}"/>
              </a:ext>
            </a:extLst>
          </p:cNvPr>
          <p:cNvSpPr txBox="1"/>
          <p:nvPr/>
        </p:nvSpPr>
        <p:spPr>
          <a:xfrm>
            <a:off x="816888" y="9867900"/>
            <a:ext cx="5355312" cy="397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2025.All Rights Reserved</a:t>
            </a:r>
            <a:endParaRPr dirty="0">
              <a:latin typeface="Montserrat" panose="00000500000000000000" pitchFamily="2" charset="0"/>
            </a:endParaRPr>
          </a:p>
        </p:txBody>
      </p:sp>
      <p:sp>
        <p:nvSpPr>
          <p:cNvPr id="4" name="Google Shape;165;p4">
            <a:extLst>
              <a:ext uri="{FF2B5EF4-FFF2-40B4-BE49-F238E27FC236}">
                <a16:creationId xmlns:a16="http://schemas.microsoft.com/office/drawing/2014/main" id="{8A6F5024-857D-EDE5-FEA0-B20711D47E74}"/>
              </a:ext>
            </a:extLst>
          </p:cNvPr>
          <p:cNvSpPr txBox="1"/>
          <p:nvPr/>
        </p:nvSpPr>
        <p:spPr>
          <a:xfrm>
            <a:off x="740827" y="2582259"/>
            <a:ext cx="12746576" cy="6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lnSpc>
                <a:spcPct val="161916"/>
              </a:lnSpc>
            </a:pPr>
            <a:r>
              <a:rPr lang="en-GB" sz="3200" b="1" dirty="0">
                <a:solidFill>
                  <a:srgbClr val="042844"/>
                </a:solidFill>
                <a:latin typeface="Montserrat"/>
              </a:rPr>
              <a:t>Afternoon:</a:t>
            </a:r>
          </a:p>
          <a:p>
            <a:pPr>
              <a:lnSpc>
                <a:spcPct val="161916"/>
              </a:lnSpc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Introduction to Python in business and data science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Working with Python Data Analysis libraries</a:t>
            </a: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AI-Powered Workflows using Google </a:t>
            </a:r>
            <a:r>
              <a:rPr lang="en-US" sz="3200" dirty="0" err="1">
                <a:solidFill>
                  <a:srgbClr val="042844"/>
                </a:solidFill>
                <a:latin typeface="Montserrat"/>
                <a:sym typeface="Montserrat"/>
              </a:rPr>
              <a:t>Colab</a:t>
            </a:r>
            <a:endParaRPr lang="en-US" sz="3200" dirty="0">
              <a:solidFill>
                <a:srgbClr val="042844"/>
              </a:solidFill>
              <a:latin typeface="Montserrat"/>
              <a:sym typeface="Montserrat"/>
            </a:endParaRPr>
          </a:p>
          <a:p>
            <a:pPr marL="514350" lvl="0" indent="-514350">
              <a:lnSpc>
                <a:spcPct val="161916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042844"/>
                </a:solidFill>
                <a:latin typeface="Montserrat"/>
                <a:sym typeface="Montserrat"/>
              </a:rPr>
              <a:t>RAG and AI Agent principles</a:t>
            </a:r>
          </a:p>
          <a:p>
            <a:pPr marL="457200" marR="0" lvl="0" indent="-457200" algn="l" rtl="0">
              <a:lnSpc>
                <a:spcPct val="161916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en-US" sz="3200" b="1" dirty="0">
              <a:solidFill>
                <a:srgbClr val="04284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3967288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5306</TotalTime>
  <Words>3381</Words>
  <Application>Microsoft Macintosh PowerPoint</Application>
  <PresentationFormat>Custom</PresentationFormat>
  <Paragraphs>546</Paragraphs>
  <Slides>79</Slides>
  <Notes>79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6" baseType="lpstr">
      <vt:lpstr>Aptos Display</vt:lpstr>
      <vt:lpstr>Poppins</vt:lpstr>
      <vt:lpstr>Arial</vt:lpstr>
      <vt:lpstr>Montserrat</vt:lpstr>
      <vt:lpstr>Montserrat Medium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Felipe França</dc:creator>
  <cp:lastModifiedBy>Jason Sammon</cp:lastModifiedBy>
  <cp:revision>26</cp:revision>
  <dcterms:created xsi:type="dcterms:W3CDTF">2006-08-16T00:00:00Z</dcterms:created>
  <dcterms:modified xsi:type="dcterms:W3CDTF">2025-12-08T21:36:23Z</dcterms:modified>
</cp:coreProperties>
</file>